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9"/>
  </p:notesMasterIdLst>
  <p:handoutMasterIdLst>
    <p:handoutMasterId r:id="rId140"/>
  </p:handoutMasterIdLst>
  <p:sldIdLst>
    <p:sldId id="1694" r:id="rId2"/>
    <p:sldId id="786" r:id="rId3"/>
    <p:sldId id="2396" r:id="rId4"/>
    <p:sldId id="1699" r:id="rId5"/>
    <p:sldId id="2418" r:id="rId6"/>
    <p:sldId id="2420" r:id="rId7"/>
    <p:sldId id="1703" r:id="rId8"/>
    <p:sldId id="1707" r:id="rId9"/>
    <p:sldId id="1708" r:id="rId10"/>
    <p:sldId id="1709" r:id="rId11"/>
    <p:sldId id="1710" r:id="rId12"/>
    <p:sldId id="1718" r:id="rId13"/>
    <p:sldId id="1734" r:id="rId14"/>
    <p:sldId id="1735" r:id="rId15"/>
    <p:sldId id="1741" r:id="rId16"/>
    <p:sldId id="1742" r:id="rId17"/>
    <p:sldId id="1745" r:id="rId18"/>
    <p:sldId id="1751" r:id="rId19"/>
    <p:sldId id="1754" r:id="rId20"/>
    <p:sldId id="1755" r:id="rId21"/>
    <p:sldId id="1762" r:id="rId22"/>
    <p:sldId id="1764" r:id="rId23"/>
    <p:sldId id="1765" r:id="rId24"/>
    <p:sldId id="1772" r:id="rId25"/>
    <p:sldId id="1773" r:id="rId26"/>
    <p:sldId id="1774" r:id="rId27"/>
    <p:sldId id="1775" r:id="rId28"/>
    <p:sldId id="1776" r:id="rId29"/>
    <p:sldId id="1777" r:id="rId30"/>
    <p:sldId id="2419" r:id="rId31"/>
    <p:sldId id="1778" r:id="rId32"/>
    <p:sldId id="1779" r:id="rId33"/>
    <p:sldId id="1780" r:id="rId34"/>
    <p:sldId id="1781" r:id="rId35"/>
    <p:sldId id="1782" r:id="rId36"/>
    <p:sldId id="1783" r:id="rId37"/>
    <p:sldId id="1784" r:id="rId38"/>
    <p:sldId id="1785" r:id="rId39"/>
    <p:sldId id="1786" r:id="rId40"/>
    <p:sldId id="1787" r:id="rId41"/>
    <p:sldId id="1788" r:id="rId42"/>
    <p:sldId id="1789" r:id="rId43"/>
    <p:sldId id="1790" r:id="rId44"/>
    <p:sldId id="1791" r:id="rId45"/>
    <p:sldId id="1792" r:id="rId46"/>
    <p:sldId id="1793" r:id="rId47"/>
    <p:sldId id="1794" r:id="rId48"/>
    <p:sldId id="1795" r:id="rId49"/>
    <p:sldId id="1796" r:id="rId50"/>
    <p:sldId id="1797" r:id="rId51"/>
    <p:sldId id="1798" r:id="rId52"/>
    <p:sldId id="1799" r:id="rId53"/>
    <p:sldId id="1800" r:id="rId54"/>
    <p:sldId id="1801" r:id="rId55"/>
    <p:sldId id="1802" r:id="rId56"/>
    <p:sldId id="1803" r:id="rId57"/>
    <p:sldId id="1804" r:id="rId58"/>
    <p:sldId id="1805" r:id="rId59"/>
    <p:sldId id="1806" r:id="rId60"/>
    <p:sldId id="1807" r:id="rId61"/>
    <p:sldId id="1808" r:id="rId62"/>
    <p:sldId id="1809" r:id="rId63"/>
    <p:sldId id="1810" r:id="rId64"/>
    <p:sldId id="1811" r:id="rId65"/>
    <p:sldId id="1812" r:id="rId66"/>
    <p:sldId id="1813" r:id="rId67"/>
    <p:sldId id="1814" r:id="rId68"/>
    <p:sldId id="1815" r:id="rId69"/>
    <p:sldId id="1816" r:id="rId70"/>
    <p:sldId id="1817" r:id="rId71"/>
    <p:sldId id="1818" r:id="rId72"/>
    <p:sldId id="1819" r:id="rId73"/>
    <p:sldId id="1820" r:id="rId74"/>
    <p:sldId id="1821" r:id="rId75"/>
    <p:sldId id="1822" r:id="rId76"/>
    <p:sldId id="1823" r:id="rId77"/>
    <p:sldId id="1824" r:id="rId78"/>
    <p:sldId id="1825" r:id="rId79"/>
    <p:sldId id="1826" r:id="rId80"/>
    <p:sldId id="1827" r:id="rId81"/>
    <p:sldId id="1828" r:id="rId82"/>
    <p:sldId id="1829" r:id="rId83"/>
    <p:sldId id="2428" r:id="rId84"/>
    <p:sldId id="1831" r:id="rId85"/>
    <p:sldId id="1832" r:id="rId86"/>
    <p:sldId id="1833" r:id="rId87"/>
    <p:sldId id="1834" r:id="rId88"/>
    <p:sldId id="1835" r:id="rId89"/>
    <p:sldId id="1836" r:id="rId90"/>
    <p:sldId id="1837" r:id="rId91"/>
    <p:sldId id="1838" r:id="rId92"/>
    <p:sldId id="1839" r:id="rId93"/>
    <p:sldId id="1840" r:id="rId94"/>
    <p:sldId id="1841" r:id="rId95"/>
    <p:sldId id="1842" r:id="rId96"/>
    <p:sldId id="1843" r:id="rId97"/>
    <p:sldId id="1844" r:id="rId98"/>
    <p:sldId id="1845" r:id="rId99"/>
    <p:sldId id="1846" r:id="rId100"/>
    <p:sldId id="1847" r:id="rId101"/>
    <p:sldId id="1848" r:id="rId102"/>
    <p:sldId id="1849" r:id="rId103"/>
    <p:sldId id="1850" r:id="rId104"/>
    <p:sldId id="1851" r:id="rId105"/>
    <p:sldId id="1852" r:id="rId106"/>
    <p:sldId id="1853" r:id="rId107"/>
    <p:sldId id="1854" r:id="rId108"/>
    <p:sldId id="1855" r:id="rId109"/>
    <p:sldId id="1856" r:id="rId110"/>
    <p:sldId id="2427" r:id="rId111"/>
    <p:sldId id="1858" r:id="rId112"/>
    <p:sldId id="1859" r:id="rId113"/>
    <p:sldId id="1860" r:id="rId114"/>
    <p:sldId id="1861" r:id="rId115"/>
    <p:sldId id="1862" r:id="rId116"/>
    <p:sldId id="1863" r:id="rId117"/>
    <p:sldId id="1864" r:id="rId118"/>
    <p:sldId id="1865" r:id="rId119"/>
    <p:sldId id="1866" r:id="rId120"/>
    <p:sldId id="1867" r:id="rId121"/>
    <p:sldId id="1868" r:id="rId122"/>
    <p:sldId id="1869" r:id="rId123"/>
    <p:sldId id="1870" r:id="rId124"/>
    <p:sldId id="1871" r:id="rId125"/>
    <p:sldId id="1872" r:id="rId126"/>
    <p:sldId id="1873" r:id="rId127"/>
    <p:sldId id="1874" r:id="rId128"/>
    <p:sldId id="1875" r:id="rId129"/>
    <p:sldId id="1876" r:id="rId130"/>
    <p:sldId id="1877" r:id="rId131"/>
    <p:sldId id="1878" r:id="rId132"/>
    <p:sldId id="2426" r:id="rId133"/>
    <p:sldId id="1880" r:id="rId134"/>
    <p:sldId id="1881" r:id="rId135"/>
    <p:sldId id="1882" r:id="rId136"/>
    <p:sldId id="1883" r:id="rId137"/>
    <p:sldId id="1884" r:id="rId138"/>
  </p:sldIdLst>
  <p:sldSz cx="12192000" cy="6858000"/>
  <p:notesSz cx="6797675"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550" autoAdjust="0"/>
    <p:restoredTop sz="94660"/>
  </p:normalViewPr>
  <p:slideViewPr>
    <p:cSldViewPr snapToGrid="0">
      <p:cViewPr varScale="1">
        <p:scale>
          <a:sx n="85" d="100"/>
          <a:sy n="85" d="100"/>
        </p:scale>
        <p:origin x="72" y="5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40F1FFF7-2BA0-475E-BFE7-C3F82A9A6946}" type="datetimeFigureOut">
              <a:rPr lang="en-GB" smtClean="0"/>
              <a:t>22/04/2023</a:t>
            </a:fld>
            <a:endParaRPr lang="en-GB"/>
          </a:p>
        </p:txBody>
      </p:sp>
      <p:sp>
        <p:nvSpPr>
          <p:cNvPr id="4" name="页脚占位符 3"/>
          <p:cNvSpPr>
            <a:spLocks noGrp="1"/>
          </p:cNvSpPr>
          <p:nvPr>
            <p:ph type="ftr" sz="quarter" idx="2"/>
          </p:nvPr>
        </p:nvSpPr>
        <p:spPr>
          <a:xfrm>
            <a:off x="0" y="9431338"/>
            <a:ext cx="2946400" cy="498475"/>
          </a:xfrm>
          <a:prstGeom prst="rect">
            <a:avLst/>
          </a:prstGeom>
        </p:spPr>
        <p:txBody>
          <a:bodyPr vert="horz" lIns="91440" tIns="45720" rIns="91440" bIns="45720" rtlCol="0" anchor="b"/>
          <a:lstStyle>
            <a:lvl1pPr algn="l">
              <a:defRPr sz="1200"/>
            </a:lvl1pPr>
          </a:lstStyle>
          <a:p>
            <a:endParaRPr lang="en-GB"/>
          </a:p>
        </p:txBody>
      </p:sp>
      <p:sp>
        <p:nvSpPr>
          <p:cNvPr id="5" name="灯片编号占位符 4"/>
          <p:cNvSpPr>
            <a:spLocks noGrp="1"/>
          </p:cNvSpPr>
          <p:nvPr>
            <p:ph type="sldNum" sz="quarter" idx="3"/>
          </p:nvPr>
        </p:nvSpPr>
        <p:spPr>
          <a:xfrm>
            <a:off x="3849688" y="9431338"/>
            <a:ext cx="2946400" cy="498475"/>
          </a:xfrm>
          <a:prstGeom prst="rect">
            <a:avLst/>
          </a:prstGeom>
        </p:spPr>
        <p:txBody>
          <a:bodyPr vert="horz" lIns="91440" tIns="45720" rIns="91440" bIns="45720" rtlCol="0" anchor="b"/>
          <a:lstStyle>
            <a:lvl1pPr algn="r">
              <a:defRPr sz="1200"/>
            </a:lvl1pPr>
          </a:lstStyle>
          <a:p>
            <a:fld id="{1BFBE7BA-17BE-4C72-BDE9-93CAA4D0D651}" type="slidenum">
              <a:rPr lang="en-GB" smtClean="0"/>
              <a:t>‹#›</a:t>
            </a:fld>
            <a:endParaRPr lang="en-GB"/>
          </a:p>
        </p:txBody>
      </p:sp>
    </p:spTree>
    <p:extLst>
      <p:ext uri="{BB962C8B-B14F-4D97-AF65-F5344CB8AC3E}">
        <p14:creationId xmlns:p14="http://schemas.microsoft.com/office/powerpoint/2010/main" val="2572729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215"/>
          </a:xfrm>
          <a:prstGeom prst="rect">
            <a:avLst/>
          </a:prstGeom>
        </p:spPr>
        <p:txBody>
          <a:bodyPr vert="horz" lIns="91440" tIns="45720" rIns="91440" bIns="45720" rtlCol="0"/>
          <a:lstStyle>
            <a:lvl1pPr algn="r">
              <a:defRPr sz="1200"/>
            </a:lvl1pPr>
          </a:lstStyle>
          <a:p>
            <a:fld id="{D299A35E-D7B7-4081-8EA2-331D8425DDD3}" type="datetimeFigureOut">
              <a:rPr lang="en-US" smtClean="0"/>
              <a:t>4/22/2023</a:t>
            </a:fld>
            <a:endParaRPr lang="en-US"/>
          </a:p>
        </p:txBody>
      </p:sp>
      <p:sp>
        <p:nvSpPr>
          <p:cNvPr id="4" name="Slide Image Placeholder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8722"/>
            <a:ext cx="5438140" cy="390986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1600"/>
            <a:ext cx="2945659" cy="49821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1600"/>
            <a:ext cx="2945659" cy="498214"/>
          </a:xfrm>
          <a:prstGeom prst="rect">
            <a:avLst/>
          </a:prstGeom>
        </p:spPr>
        <p:txBody>
          <a:bodyPr vert="horz" lIns="91440" tIns="45720" rIns="91440" bIns="45720" rtlCol="0" anchor="b"/>
          <a:lstStyle>
            <a:lvl1pPr algn="r">
              <a:defRPr sz="1200"/>
            </a:lvl1pPr>
          </a:lstStyle>
          <a:p>
            <a:fld id="{46E4F44D-EE3C-4964-A9AD-F143B10001B6}" type="slidenum">
              <a:rPr lang="en-US" smtClean="0"/>
              <a:t>‹#›</a:t>
            </a:fld>
            <a:endParaRPr lang="en-US"/>
          </a:p>
        </p:txBody>
      </p:sp>
    </p:spTree>
    <p:extLst>
      <p:ext uri="{BB962C8B-B14F-4D97-AF65-F5344CB8AC3E}">
        <p14:creationId xmlns:p14="http://schemas.microsoft.com/office/powerpoint/2010/main" val="4206448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xfrm>
            <a:off x="420688" y="1241425"/>
            <a:ext cx="5956300" cy="3351213"/>
          </a:xfrm>
          <a:ln/>
        </p:spPr>
      </p:sp>
      <p:sp>
        <p:nvSpPr>
          <p:cNvPr id="3" name="Notes Placeholder 2"/>
          <p:cNvSpPr>
            <a:spLocks noGrp="1"/>
          </p:cNvSpPr>
          <p:nvPr>
            <p:ph type="body" idx="1"/>
          </p:nvPr>
        </p:nvSpPr>
        <p:spPr/>
        <p:txBody>
          <a:bodyPr/>
          <a:lstStyle/>
          <a:p>
            <a:endParaRPr lang="en-US" altLang="en-US" dirty="0">
              <a:latin typeface="Times New Roman" pitchFamily="18" charset="0"/>
            </a:endParaRPr>
          </a:p>
        </p:txBody>
      </p:sp>
      <p:sp>
        <p:nvSpPr>
          <p:cNvPr id="17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ea typeface="MS PGothic" pitchFamily="34" charset="-128"/>
              </a:defRPr>
            </a:lvl1pPr>
            <a:lvl2pPr marL="742950" indent="-285750">
              <a:spcBef>
                <a:spcPct val="30000"/>
              </a:spcBef>
              <a:defRPr sz="1200">
                <a:solidFill>
                  <a:schemeClr val="tx1"/>
                </a:solidFill>
                <a:latin typeface="Times New Roman" pitchFamily="18" charset="0"/>
                <a:ea typeface="MS PGothic" pitchFamily="34" charset="-128"/>
              </a:defRPr>
            </a:lvl2pPr>
            <a:lvl3pPr marL="1143000" indent="-228600">
              <a:spcBef>
                <a:spcPct val="30000"/>
              </a:spcBef>
              <a:defRPr sz="1200">
                <a:solidFill>
                  <a:schemeClr val="tx1"/>
                </a:solidFill>
                <a:latin typeface="Times New Roman" pitchFamily="18" charset="0"/>
                <a:ea typeface="MS PGothic" pitchFamily="34" charset="-128"/>
              </a:defRPr>
            </a:lvl3pPr>
            <a:lvl4pPr marL="1600200" indent="-228600">
              <a:spcBef>
                <a:spcPct val="30000"/>
              </a:spcBef>
              <a:defRPr sz="1200">
                <a:solidFill>
                  <a:schemeClr val="tx1"/>
                </a:solidFill>
                <a:latin typeface="Times New Roman" pitchFamily="18" charset="0"/>
                <a:ea typeface="MS PGothic" pitchFamily="34" charset="-128"/>
              </a:defRPr>
            </a:lvl4pPr>
            <a:lvl5pPr marL="2057400" indent="-228600">
              <a:spcBef>
                <a:spcPct val="30000"/>
              </a:spcBef>
              <a:defRPr sz="1200">
                <a:solidFill>
                  <a:schemeClr val="tx1"/>
                </a:solidFill>
                <a:latin typeface="Times New Roman"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D5849269-5F43-42FB-AC77-08DA3310009A}" type="slidenum">
              <a:rPr lang="en-US" altLang="en-US"/>
              <a:pPr>
                <a:spcBef>
                  <a:spcPct val="0"/>
                </a:spcBef>
              </a:pPr>
              <a:t>8</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xfrm>
            <a:off x="420688" y="1241425"/>
            <a:ext cx="5956300" cy="3351213"/>
          </a:xfrm>
          <a:ln/>
        </p:spPr>
      </p:sp>
      <p:sp>
        <p:nvSpPr>
          <p:cNvPr id="3" name="Notes Placeholder 2"/>
          <p:cNvSpPr>
            <a:spLocks noGrp="1"/>
          </p:cNvSpPr>
          <p:nvPr>
            <p:ph type="body" idx="1"/>
          </p:nvPr>
        </p:nvSpPr>
        <p:spPr/>
        <p:txBody>
          <a:bodyPr/>
          <a:lstStyle/>
          <a:p>
            <a:endParaRPr lang="en-US" altLang="en-US" dirty="0">
              <a:latin typeface="Times New Roman" pitchFamily="18"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ea typeface="MS PGothic" pitchFamily="34" charset="-128"/>
              </a:defRPr>
            </a:lvl1pPr>
            <a:lvl2pPr marL="742950" indent="-285750">
              <a:spcBef>
                <a:spcPct val="30000"/>
              </a:spcBef>
              <a:defRPr sz="1200">
                <a:solidFill>
                  <a:schemeClr val="tx1"/>
                </a:solidFill>
                <a:latin typeface="Times New Roman" pitchFamily="18" charset="0"/>
                <a:ea typeface="MS PGothic" pitchFamily="34" charset="-128"/>
              </a:defRPr>
            </a:lvl2pPr>
            <a:lvl3pPr marL="1143000" indent="-228600">
              <a:spcBef>
                <a:spcPct val="30000"/>
              </a:spcBef>
              <a:defRPr sz="1200">
                <a:solidFill>
                  <a:schemeClr val="tx1"/>
                </a:solidFill>
                <a:latin typeface="Times New Roman" pitchFamily="18" charset="0"/>
                <a:ea typeface="MS PGothic" pitchFamily="34" charset="-128"/>
              </a:defRPr>
            </a:lvl3pPr>
            <a:lvl4pPr marL="1600200" indent="-228600">
              <a:spcBef>
                <a:spcPct val="30000"/>
              </a:spcBef>
              <a:defRPr sz="1200">
                <a:solidFill>
                  <a:schemeClr val="tx1"/>
                </a:solidFill>
                <a:latin typeface="Times New Roman" pitchFamily="18" charset="0"/>
                <a:ea typeface="MS PGothic" pitchFamily="34" charset="-128"/>
              </a:defRPr>
            </a:lvl4pPr>
            <a:lvl5pPr marL="2057400" indent="-228600">
              <a:spcBef>
                <a:spcPct val="30000"/>
              </a:spcBef>
              <a:defRPr sz="1200">
                <a:solidFill>
                  <a:schemeClr val="tx1"/>
                </a:solidFill>
                <a:latin typeface="Times New Roman"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19B6E1A3-CFE0-4AD4-9EA4-4CF7E46EE961}" type="slidenum">
              <a:rPr lang="en-US" altLang="en-US"/>
              <a:pPr>
                <a:spcBef>
                  <a:spcPct val="0"/>
                </a:spcBef>
              </a:pPr>
              <a:t>12</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xfrm>
            <a:off x="420688" y="1241425"/>
            <a:ext cx="5956300" cy="3351213"/>
          </a:xfrm>
          <a:ln/>
        </p:spPr>
      </p:sp>
      <p:sp>
        <p:nvSpPr>
          <p:cNvPr id="3" name="Notes Placeholder 2"/>
          <p:cNvSpPr>
            <a:spLocks noGrp="1"/>
          </p:cNvSpPr>
          <p:nvPr>
            <p:ph type="body" idx="1"/>
          </p:nvPr>
        </p:nvSpPr>
        <p:spPr/>
        <p:txBody>
          <a:bodyPr/>
          <a:lstStyle/>
          <a:p>
            <a:endParaRPr lang="en-US" altLang="en-US" dirty="0">
              <a:latin typeface="Times New Roman" pitchFamily="18" charset="0"/>
            </a:endParaRPr>
          </a:p>
        </p:txBody>
      </p:sp>
      <p:sp>
        <p:nvSpPr>
          <p:cNvPr id="17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ea typeface="MS PGothic" pitchFamily="34" charset="-128"/>
              </a:defRPr>
            </a:lvl1pPr>
            <a:lvl2pPr marL="742950" indent="-285750">
              <a:spcBef>
                <a:spcPct val="30000"/>
              </a:spcBef>
              <a:defRPr sz="1200">
                <a:solidFill>
                  <a:schemeClr val="tx1"/>
                </a:solidFill>
                <a:latin typeface="Times New Roman" pitchFamily="18" charset="0"/>
                <a:ea typeface="MS PGothic" pitchFamily="34" charset="-128"/>
              </a:defRPr>
            </a:lvl2pPr>
            <a:lvl3pPr marL="1143000" indent="-228600">
              <a:spcBef>
                <a:spcPct val="30000"/>
              </a:spcBef>
              <a:defRPr sz="1200">
                <a:solidFill>
                  <a:schemeClr val="tx1"/>
                </a:solidFill>
                <a:latin typeface="Times New Roman" pitchFamily="18" charset="0"/>
                <a:ea typeface="MS PGothic" pitchFamily="34" charset="-128"/>
              </a:defRPr>
            </a:lvl3pPr>
            <a:lvl4pPr marL="1600200" indent="-228600">
              <a:spcBef>
                <a:spcPct val="30000"/>
              </a:spcBef>
              <a:defRPr sz="1200">
                <a:solidFill>
                  <a:schemeClr val="tx1"/>
                </a:solidFill>
                <a:latin typeface="Times New Roman" pitchFamily="18" charset="0"/>
                <a:ea typeface="MS PGothic" pitchFamily="34" charset="-128"/>
              </a:defRPr>
            </a:lvl4pPr>
            <a:lvl5pPr marL="2057400" indent="-228600">
              <a:spcBef>
                <a:spcPct val="30000"/>
              </a:spcBef>
              <a:defRPr sz="1200">
                <a:solidFill>
                  <a:schemeClr val="tx1"/>
                </a:solidFill>
                <a:latin typeface="Times New Roman"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D5849269-5F43-42FB-AC77-08DA3310009A}" type="slidenum">
              <a:rPr lang="en-US" altLang="en-US"/>
              <a:pPr>
                <a:spcBef>
                  <a:spcPct val="0"/>
                </a:spcBef>
              </a:pPr>
              <a:t>47</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F2C8D-8D87-49B7-913C-2F3E7CE150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82307A-827B-49D5-93D5-888506111A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A13D66-163F-44AC-9E7C-288C45DCFC41}"/>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297BCF21-3CFD-4385-9DBC-F7BD17D8A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E5275-B573-49CD-90AD-CB0DA97599F5}"/>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39205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BAC9D-667A-4F8E-8A4B-5534E3501E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AB3C54-24B0-464A-8D85-99A6883DC8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B1B0D-7BB1-4E78-AD53-15520DE87041}"/>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925F90C4-EB39-462A-B466-D6BDB78E7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19E79-F059-4C7A-8814-C7FE069902E8}"/>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925028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63A2FF-4678-4216-98BC-A82B1465AF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284147-CDB3-4F8F-AD86-029641C3E6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8C6FF-7F91-4CDE-95B6-82CD5089D2A0}"/>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C4E431B2-6F17-46C5-9728-C9DF6803F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F738F-8A91-493E-AE17-4C41E34E292B}"/>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57803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F930-BB1B-4E66-A750-14CDF2321D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1519BF-68A6-43AA-89F5-C81A45FBF3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702ED-6F7F-4497-9059-B93C8F382FC7}"/>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2675094B-4552-47F8-A19A-C0E27DDEB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7916A4-49B7-4704-8CAC-115D1DEA9C13}"/>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71740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C7C10-1A04-4D5D-88D6-E25C15B2AA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D7FAE4-EC71-4F88-836E-08C97267F7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E76022-E15C-4FC6-85EE-406E479892B6}"/>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937DC579-3692-4E9B-B338-4EAEFB61A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CDB079-213E-47A8-8BFE-6CB21B4D79A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07038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22CD8-DB14-4576-899F-2F2CE272EF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AF43D7-F323-46C2-B5D7-236AA5AF65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3D94A0-9200-4AC5-A43F-2BDC537726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880A4B-B757-4DB9-B76F-9C884BC349C1}"/>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6" name="Footer Placeholder 5">
            <a:extLst>
              <a:ext uri="{FF2B5EF4-FFF2-40B4-BE49-F238E27FC236}">
                <a16:creationId xmlns:a16="http://schemas.microsoft.com/office/drawing/2014/main" id="{CF9B8ACA-D40F-4229-9841-511E5B71C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FC1A17-3BF5-4EA5-BEFF-51260E8F739C}"/>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74083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95FE-0948-4BA1-8E48-1EB6D0A825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A089F5-02CB-4DE6-8137-F5A641BFE8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60FF3C-480D-4C27-A5C0-3A0EF312E5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6455D2-0EA6-45F2-ACFD-5B255D585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5001B6-1D21-4E2D-BFD9-31A494A76D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7D2297-CA0A-4D7C-88D0-B7E630DD7FD4}"/>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8" name="Footer Placeholder 7">
            <a:extLst>
              <a:ext uri="{FF2B5EF4-FFF2-40B4-BE49-F238E27FC236}">
                <a16:creationId xmlns:a16="http://schemas.microsoft.com/office/drawing/2014/main" id="{F8B61E68-94DE-4D18-85C2-D659E80492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74391D-3478-49C6-A64F-7D922234981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597919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B787D-CCE5-4351-A8D2-6FB40E4C6A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D0080E-8BB7-4A2B-9E1E-A1884EAB7C8B}"/>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4" name="Footer Placeholder 3">
            <a:extLst>
              <a:ext uri="{FF2B5EF4-FFF2-40B4-BE49-F238E27FC236}">
                <a16:creationId xmlns:a16="http://schemas.microsoft.com/office/drawing/2014/main" id="{FC231991-0512-4363-BEC1-9F5FB2A4CF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B0BCDD-F844-4A3B-AFC4-D12972D0E38D}"/>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606937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2F588C-0B58-4656-A1BF-EEBC5FAFC90E}"/>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3" name="Footer Placeholder 2">
            <a:extLst>
              <a:ext uri="{FF2B5EF4-FFF2-40B4-BE49-F238E27FC236}">
                <a16:creationId xmlns:a16="http://schemas.microsoft.com/office/drawing/2014/main" id="{355D5C27-B9EB-4358-845D-80E984EFEF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80E9D9-71E6-4C4B-94D8-15A6D054D65F}"/>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70035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D7AC6-3E96-4DF2-8B7B-8ED2ACA86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D3594C-6116-4D70-8609-3B3AE3B06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40EF22-48F6-40F9-98DA-773AAB2C7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D922F2-9898-4FAD-84C3-E54D1A2B9486}"/>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6" name="Footer Placeholder 5">
            <a:extLst>
              <a:ext uri="{FF2B5EF4-FFF2-40B4-BE49-F238E27FC236}">
                <a16:creationId xmlns:a16="http://schemas.microsoft.com/office/drawing/2014/main" id="{6804D9C0-1537-41C1-A2E0-B949FC8C4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394171-1D38-4BB1-B05F-4399CBF9FF1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23373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3BF37-234B-4CDC-9355-274310AF9A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98EEF5-627E-47C5-882D-E9FB795C49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D119AF-0700-4DB2-B0C2-497AE7D4A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A68593-5F9E-4E5A-BFEB-7B311DCF793B}"/>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6" name="Footer Placeholder 5">
            <a:extLst>
              <a:ext uri="{FF2B5EF4-FFF2-40B4-BE49-F238E27FC236}">
                <a16:creationId xmlns:a16="http://schemas.microsoft.com/office/drawing/2014/main" id="{62C7370B-15E1-4CB0-9B85-006578F16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CC3140-5AF3-4C9C-93D5-9F57668CAEA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1265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710C75-A374-4D84-B806-79A414C181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ABAD88-B91C-434B-9792-00329962BB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9357FA-0154-4DB3-A3D3-332B7C577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C7963CCD-B113-4C4B-BE1E-21FEF9B8A5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A76117-D1BF-4D9D-A2E9-B4F402BA51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9C5FF-F35B-42A8-986F-F5F50A539C6D}" type="slidenum">
              <a:rPr lang="en-US" smtClean="0"/>
              <a:t>‹#›</a:t>
            </a:fld>
            <a:endParaRPr lang="en-US"/>
          </a:p>
        </p:txBody>
      </p:sp>
    </p:spTree>
    <p:extLst>
      <p:ext uri="{BB962C8B-B14F-4D97-AF65-F5344CB8AC3E}">
        <p14:creationId xmlns:p14="http://schemas.microsoft.com/office/powerpoint/2010/main" val="1209910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image" Target="../media/image23.tmp"/><Relationship Id="rId5" Type="http://schemas.openxmlformats.org/officeDocument/2006/relationships/tags" Target="../tags/tag37.xml"/><Relationship Id="rId10" Type="http://schemas.openxmlformats.org/officeDocument/2006/relationships/slideLayout" Target="../slideLayouts/slideLayout7.xml"/><Relationship Id="rId4" Type="http://schemas.openxmlformats.org/officeDocument/2006/relationships/tags" Target="../tags/tag36.xml"/><Relationship Id="rId9" Type="http://schemas.openxmlformats.org/officeDocument/2006/relationships/tags" Target="../tags/tag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tags" Target="../tags/tag53.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5" Type="http://schemas.openxmlformats.org/officeDocument/2006/relationships/image" Target="../media/image23.tmp"/><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image" Target="../media/image23.tmp"/><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slideLayout" Target="../slideLayouts/slideLayout7.xml"/><Relationship Id="rId5" Type="http://schemas.openxmlformats.org/officeDocument/2006/relationships/tags" Target="../tags/tag59.xml"/><Relationship Id="rId10" Type="http://schemas.openxmlformats.org/officeDocument/2006/relationships/tags" Target="../tags/tag64.xml"/><Relationship Id="rId4" Type="http://schemas.openxmlformats.org/officeDocument/2006/relationships/tags" Target="../tags/tag58.xml"/><Relationship Id="rId9" Type="http://schemas.openxmlformats.org/officeDocument/2006/relationships/tags" Target="../tags/tag6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tags" Target="../tags/tag72.xml"/><Relationship Id="rId3" Type="http://schemas.openxmlformats.org/officeDocument/2006/relationships/tags" Target="../tags/tag67.xml"/><Relationship Id="rId7" Type="http://schemas.openxmlformats.org/officeDocument/2006/relationships/tags" Target="../tags/tag71.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media/image23.tmp"/><Relationship Id="rId5" Type="http://schemas.openxmlformats.org/officeDocument/2006/relationships/tags" Target="../tags/tag69.xml"/><Relationship Id="rId10" Type="http://schemas.openxmlformats.org/officeDocument/2006/relationships/slideLayout" Target="../slideLayouts/slideLayout7.xml"/><Relationship Id="rId4" Type="http://schemas.openxmlformats.org/officeDocument/2006/relationships/tags" Target="../tags/tag68.xml"/><Relationship Id="rId9" Type="http://schemas.openxmlformats.org/officeDocument/2006/relationships/tags" Target="../tags/tag73.xml"/></Relationships>
</file>

<file path=ppt/slides/_rels/slide132.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tags" Target="../tags/tag85.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image" Target="../media/image23.tmp"/><Relationship Id="rId10" Type="http://schemas.openxmlformats.org/officeDocument/2006/relationships/tags" Target="../tags/tag83.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tags" Target="../tags/tag94.xml"/><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23.tmp"/><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slideLayout" Target="../slideLayouts/slideLayout7.xml"/><Relationship Id="rId5" Type="http://schemas.openxmlformats.org/officeDocument/2006/relationships/tags" Target="../tags/tag91.xml"/><Relationship Id="rId10" Type="http://schemas.openxmlformats.org/officeDocument/2006/relationships/tags" Target="../tags/tag96.xml"/><Relationship Id="rId4" Type="http://schemas.openxmlformats.org/officeDocument/2006/relationships/tags" Target="../tags/tag90.xml"/><Relationship Id="rId9" Type="http://schemas.openxmlformats.org/officeDocument/2006/relationships/tags" Target="../tags/tag9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www.rackspace.com/index.php"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aws.amazon.com/" TargetMode="External"/><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www.rackspace.com/index.php"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aws.amazon.com/" TargetMode="External"/><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3.tmp"/><Relationship Id="rId5" Type="http://schemas.openxmlformats.org/officeDocument/2006/relationships/tags" Target="../tags/tag5.xml"/><Relationship Id="rId10" Type="http://schemas.openxmlformats.org/officeDocument/2006/relationships/slideLayout" Target="../slideLayouts/slideLayout7.xml"/><Relationship Id="rId4" Type="http://schemas.openxmlformats.org/officeDocument/2006/relationships/tags" Target="../tags/tag4.xml"/><Relationship Id="rId9" Type="http://schemas.openxmlformats.org/officeDocument/2006/relationships/tags" Target="../tags/tag9.xml"/></Relationships>
</file>

<file path=ppt/slides/_rels/slide83.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tags" Target="../tags/tag2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5" Type="http://schemas.openxmlformats.org/officeDocument/2006/relationships/image" Target="../media/image23.tmp"/><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23.tmp"/><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slideLayout" Target="../slideLayouts/slideLayout7.xml"/><Relationship Id="rId5" Type="http://schemas.openxmlformats.org/officeDocument/2006/relationships/tags" Target="../tags/tag27.xml"/><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48ED5F-CC92-4D91-8F51-6441AC2E4CA7}"/>
              </a:ext>
            </a:extLst>
          </p:cNvPr>
          <p:cNvSpPr>
            <a:spLocks noGrp="1"/>
          </p:cNvSpPr>
          <p:nvPr>
            <p:ph type="title"/>
          </p:nvPr>
        </p:nvSpPr>
        <p:spPr/>
        <p:txBody>
          <a:bodyPr/>
          <a:lstStyle/>
          <a:p>
            <a:r>
              <a:rPr lang="en-AU" dirty="0"/>
              <a:t>Assignment deadlines reminder</a:t>
            </a:r>
            <a:endParaRPr lang="x-none" dirty="0"/>
          </a:p>
        </p:txBody>
      </p:sp>
      <p:sp>
        <p:nvSpPr>
          <p:cNvPr id="3" name="内容占位符 2">
            <a:extLst>
              <a:ext uri="{FF2B5EF4-FFF2-40B4-BE49-F238E27FC236}">
                <a16:creationId xmlns:a16="http://schemas.microsoft.com/office/drawing/2014/main" id="{89782347-351D-4D48-B31D-CB0A90D53300}"/>
              </a:ext>
            </a:extLst>
          </p:cNvPr>
          <p:cNvSpPr>
            <a:spLocks noGrp="1"/>
          </p:cNvSpPr>
          <p:nvPr>
            <p:ph idx="1"/>
          </p:nvPr>
        </p:nvSpPr>
        <p:spPr>
          <a:xfrm>
            <a:off x="838200" y="1589651"/>
            <a:ext cx="10515600" cy="4351338"/>
          </a:xfrm>
        </p:spPr>
        <p:txBody>
          <a:bodyPr>
            <a:normAutofit/>
          </a:bodyPr>
          <a:lstStyle/>
          <a:p>
            <a:r>
              <a:rPr lang="en-AU" sz="3600" dirty="0">
                <a:solidFill>
                  <a:srgbClr val="FF0000"/>
                </a:solidFill>
              </a:rPr>
              <a:t>March 31</a:t>
            </a:r>
            <a:r>
              <a:rPr lang="en-AU" sz="3600" baseline="30000" dirty="0">
                <a:solidFill>
                  <a:srgbClr val="FF0000"/>
                </a:solidFill>
              </a:rPr>
              <a:t>st</a:t>
            </a:r>
            <a:r>
              <a:rPr lang="en-AU" sz="3600" dirty="0">
                <a:solidFill>
                  <a:srgbClr val="FF0000"/>
                </a:solidFill>
              </a:rPr>
              <a:t> </a:t>
            </a:r>
            <a:r>
              <a:rPr lang="en-AU" sz="3600" dirty="0"/>
              <a:t>– web service programming tutorial (10%)</a:t>
            </a:r>
            <a:endParaRPr lang="x-none" sz="3600" dirty="0"/>
          </a:p>
        </p:txBody>
      </p:sp>
      <p:sp>
        <p:nvSpPr>
          <p:cNvPr id="5" name="Content Placeholder 2">
            <a:extLst>
              <a:ext uri="{FF2B5EF4-FFF2-40B4-BE49-F238E27FC236}">
                <a16:creationId xmlns:a16="http://schemas.microsoft.com/office/drawing/2014/main" id="{515F9DFC-2735-A130-DDDE-A2C99D82E417}"/>
              </a:ext>
            </a:extLst>
          </p:cNvPr>
          <p:cNvSpPr txBox="1">
            <a:spLocks/>
          </p:cNvSpPr>
          <p:nvPr/>
        </p:nvSpPr>
        <p:spPr>
          <a:xfrm>
            <a:off x="387759" y="255487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3600" dirty="0"/>
              <a:t>15% - Hot topic study journal – 3 tasks</a:t>
            </a:r>
          </a:p>
          <a:p>
            <a:pPr lvl="2"/>
            <a:r>
              <a:rPr lang="en-GB" sz="3200" dirty="0"/>
              <a:t>Task 1 – </a:t>
            </a:r>
            <a:r>
              <a:rPr lang="en-GB" sz="3200" dirty="0">
                <a:solidFill>
                  <a:srgbClr val="FF0000"/>
                </a:solidFill>
              </a:rPr>
              <a:t>March 26</a:t>
            </a:r>
            <a:r>
              <a:rPr lang="en-GB" sz="3200" baseline="30000" dirty="0">
                <a:solidFill>
                  <a:srgbClr val="FF0000"/>
                </a:solidFill>
              </a:rPr>
              <a:t>th</a:t>
            </a:r>
            <a:r>
              <a:rPr lang="en-GB" sz="3200" dirty="0">
                <a:solidFill>
                  <a:srgbClr val="FF0000"/>
                </a:solidFill>
              </a:rPr>
              <a:t>  </a:t>
            </a:r>
          </a:p>
          <a:p>
            <a:pPr lvl="2"/>
            <a:r>
              <a:rPr lang="en-GB" sz="3200" dirty="0">
                <a:solidFill>
                  <a:schemeClr val="bg2">
                    <a:lumMod val="90000"/>
                  </a:schemeClr>
                </a:solidFill>
              </a:rPr>
              <a:t>Task 2 – April 2</a:t>
            </a:r>
            <a:r>
              <a:rPr lang="en-GB" sz="3200" baseline="30000" dirty="0">
                <a:solidFill>
                  <a:schemeClr val="bg2">
                    <a:lumMod val="90000"/>
                  </a:schemeClr>
                </a:solidFill>
              </a:rPr>
              <a:t>nd</a:t>
            </a:r>
            <a:r>
              <a:rPr lang="en-GB" sz="3200" dirty="0">
                <a:solidFill>
                  <a:schemeClr val="bg2">
                    <a:lumMod val="90000"/>
                  </a:schemeClr>
                </a:solidFill>
              </a:rPr>
              <a:t> </a:t>
            </a:r>
          </a:p>
          <a:p>
            <a:pPr lvl="2"/>
            <a:r>
              <a:rPr lang="en-GB" sz="3200" dirty="0">
                <a:solidFill>
                  <a:schemeClr val="bg2">
                    <a:lumMod val="90000"/>
                  </a:schemeClr>
                </a:solidFill>
              </a:rPr>
              <a:t>Task 3 – April 9</a:t>
            </a:r>
            <a:r>
              <a:rPr lang="en-GB" sz="3200" baseline="30000" dirty="0">
                <a:solidFill>
                  <a:schemeClr val="bg2">
                    <a:lumMod val="90000"/>
                  </a:schemeClr>
                </a:solidFill>
              </a:rPr>
              <a:t>th</a:t>
            </a:r>
            <a:r>
              <a:rPr lang="en-GB" sz="3200" dirty="0">
                <a:solidFill>
                  <a:schemeClr val="bg2">
                    <a:lumMod val="90000"/>
                  </a:schemeClr>
                </a:solidFill>
              </a:rPr>
              <a:t> </a:t>
            </a:r>
          </a:p>
          <a:p>
            <a:pPr lvl="1"/>
            <a:r>
              <a:rPr lang="en-GB" sz="3600" dirty="0">
                <a:solidFill>
                  <a:schemeClr val="bg2">
                    <a:lumMod val="90000"/>
                  </a:schemeClr>
                </a:solidFill>
              </a:rPr>
              <a:t>10% - Exercises - Case study – April 16th</a:t>
            </a:r>
          </a:p>
          <a:p>
            <a:pPr marL="914400" lvl="2" indent="0">
              <a:buFont typeface="Arial" panose="020B0604020202020204" pitchFamily="34" charset="0"/>
              <a:buNone/>
            </a:pPr>
            <a:endParaRPr lang="en-GB" sz="3200" dirty="0">
              <a:solidFill>
                <a:schemeClr val="bg2">
                  <a:lumMod val="90000"/>
                </a:schemeClr>
              </a:solidFill>
            </a:endParaRPr>
          </a:p>
        </p:txBody>
      </p:sp>
    </p:spTree>
    <p:extLst>
      <p:ext uri="{BB962C8B-B14F-4D97-AF65-F5344CB8AC3E}">
        <p14:creationId xmlns:p14="http://schemas.microsoft.com/office/powerpoint/2010/main" val="750468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deployment models (2)</a:t>
            </a:r>
          </a:p>
        </p:txBody>
      </p:sp>
      <p:sp>
        <p:nvSpPr>
          <p:cNvPr id="3" name="Content Placeholder 2"/>
          <p:cNvSpPr>
            <a:spLocks noGrp="1"/>
          </p:cNvSpPr>
          <p:nvPr>
            <p:ph idx="1"/>
          </p:nvPr>
        </p:nvSpPr>
        <p:spPr/>
        <p:txBody>
          <a:bodyPr>
            <a:normAutofit fontScale="92500" lnSpcReduction="20000"/>
          </a:bodyPr>
          <a:lstStyle/>
          <a:p>
            <a:r>
              <a:rPr lang="en-GB" dirty="0"/>
              <a:t>Community cloud</a:t>
            </a:r>
          </a:p>
          <a:p>
            <a:pPr lvl="1"/>
            <a:r>
              <a:rPr lang="en-GB" dirty="0"/>
              <a:t>It allows systems and services to be accessible by a group of organizations</a:t>
            </a:r>
          </a:p>
          <a:p>
            <a:pPr lvl="1"/>
            <a:r>
              <a:rPr lang="en-GB" dirty="0"/>
              <a:t>It is a distributed system that is created by integrating the services of different clouds to address the specific needs of a community, industry, or business</a:t>
            </a:r>
          </a:p>
          <a:p>
            <a:pPr lvl="1"/>
            <a:r>
              <a:rPr lang="en-GB" dirty="0"/>
              <a:t>The infrastructure of the community could be shared between the organization which has shared concerns or tasks</a:t>
            </a:r>
          </a:p>
          <a:p>
            <a:pPr lvl="1"/>
            <a:r>
              <a:rPr lang="en-GB" dirty="0"/>
              <a:t>It is generally managed by a third party or by the combination of one or more organizations in the community</a:t>
            </a:r>
          </a:p>
          <a:p>
            <a:r>
              <a:rPr lang="en-GB" dirty="0"/>
              <a:t>Multi-cloud</a:t>
            </a:r>
          </a:p>
          <a:p>
            <a:pPr lvl="1"/>
            <a:r>
              <a:rPr lang="en-GB" dirty="0"/>
              <a:t>Employing multiple cloud providers at the same time </a:t>
            </a:r>
          </a:p>
          <a:p>
            <a:pPr lvl="1"/>
            <a:r>
              <a:rPr lang="en-GB" dirty="0"/>
              <a:t>It’s similar to the hybrid cloud deployment approach, which combines public and private cloud resources</a:t>
            </a:r>
          </a:p>
          <a:p>
            <a:pPr lvl="1"/>
            <a:r>
              <a:rPr lang="en-GB" dirty="0"/>
              <a:t>Instead of merging private and public clouds, multi-cloud uses many public clouds</a:t>
            </a:r>
          </a:p>
          <a:p>
            <a:pPr lvl="1"/>
            <a:r>
              <a:rPr lang="en-GB" dirty="0"/>
              <a:t>Improves availability of the services – when one cloud fails, another is available</a:t>
            </a:r>
          </a:p>
        </p:txBody>
      </p:sp>
    </p:spTree>
    <p:extLst>
      <p:ext uri="{BB962C8B-B14F-4D97-AF65-F5344CB8AC3E}">
        <p14:creationId xmlns:p14="http://schemas.microsoft.com/office/powerpoint/2010/main" val="120001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83DE8-7B45-921B-3B35-74E8B0CA5C93}"/>
              </a:ext>
            </a:extLst>
          </p:cNvPr>
          <p:cNvSpPr>
            <a:spLocks noGrp="1"/>
          </p:cNvSpPr>
          <p:nvPr>
            <p:ph type="title"/>
          </p:nvPr>
        </p:nvSpPr>
        <p:spPr/>
        <p:txBody>
          <a:bodyPr/>
          <a:lstStyle/>
          <a:p>
            <a:r>
              <a:rPr lang="en-GB" dirty="0"/>
              <a:t>Who manages what in PaaS model</a:t>
            </a:r>
            <a:endParaRPr lang="x-none" dirty="0"/>
          </a:p>
        </p:txBody>
      </p:sp>
      <p:sp>
        <p:nvSpPr>
          <p:cNvPr id="3" name="内容占位符 2">
            <a:extLst>
              <a:ext uri="{FF2B5EF4-FFF2-40B4-BE49-F238E27FC236}">
                <a16:creationId xmlns:a16="http://schemas.microsoft.com/office/drawing/2014/main" id="{BDA00325-18F1-6348-B6F2-0DE63E929045}"/>
              </a:ext>
            </a:extLst>
          </p:cNvPr>
          <p:cNvSpPr>
            <a:spLocks noGrp="1"/>
          </p:cNvSpPr>
          <p:nvPr>
            <p:ph idx="1"/>
          </p:nvPr>
        </p:nvSpPr>
        <p:spPr/>
        <p:txBody>
          <a:bodyPr>
            <a:normAutofit/>
          </a:bodyPr>
          <a:lstStyle/>
          <a:p>
            <a:r>
              <a:rPr lang="en-US" sz="4000" dirty="0"/>
              <a:t>PaaS means the hardware and an application-software platform are provided and managed by an outside cloud service provider</a:t>
            </a:r>
          </a:p>
          <a:p>
            <a:r>
              <a:rPr lang="en-US" sz="4000" dirty="0"/>
              <a:t>The user handles the apps running on top of the platform and the data the app relies on. </a:t>
            </a:r>
            <a:endParaRPr lang="x-none" sz="4000" dirty="0"/>
          </a:p>
        </p:txBody>
      </p:sp>
    </p:spTree>
    <p:extLst>
      <p:ext uri="{BB962C8B-B14F-4D97-AF65-F5344CB8AC3E}">
        <p14:creationId xmlns:p14="http://schemas.microsoft.com/office/powerpoint/2010/main" val="30653174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Vendors of PaaS</a:t>
            </a:r>
          </a:p>
        </p:txBody>
      </p:sp>
      <p:sp>
        <p:nvSpPr>
          <p:cNvPr id="3" name="Content Placeholder 2"/>
          <p:cNvSpPr>
            <a:spLocks noGrp="1"/>
          </p:cNvSpPr>
          <p:nvPr>
            <p:ph idx="1"/>
          </p:nvPr>
        </p:nvSpPr>
        <p:spPr/>
        <p:txBody>
          <a:bodyPr>
            <a:normAutofit/>
          </a:bodyPr>
          <a:lstStyle/>
          <a:p>
            <a:r>
              <a:rPr lang="en-GB" sz="3600" dirty="0"/>
              <a:t>Google </a:t>
            </a:r>
            <a:r>
              <a:rPr lang="en-GB" sz="3600" dirty="0" err="1"/>
              <a:t>AppEngine</a:t>
            </a:r>
            <a:endParaRPr lang="en-GB" sz="3600" dirty="0"/>
          </a:p>
          <a:p>
            <a:r>
              <a:rPr lang="en-GB" sz="3600" dirty="0"/>
              <a:t>Microsoft Azure</a:t>
            </a:r>
          </a:p>
          <a:p>
            <a:r>
              <a:rPr lang="en-GB" sz="3600" dirty="0"/>
              <a:t>Amazon AWS Elastic Beanstalk</a:t>
            </a:r>
          </a:p>
          <a:p>
            <a:r>
              <a:rPr lang="en-GB" sz="3600" dirty="0"/>
              <a:t>Yahoo developer Network</a:t>
            </a:r>
          </a:p>
          <a:p>
            <a:r>
              <a:rPr lang="en-GB" sz="3600" dirty="0"/>
              <a:t>…</a:t>
            </a:r>
          </a:p>
        </p:txBody>
      </p:sp>
    </p:spTree>
    <p:extLst>
      <p:ext uri="{BB962C8B-B14F-4D97-AF65-F5344CB8AC3E}">
        <p14:creationId xmlns:p14="http://schemas.microsoft.com/office/powerpoint/2010/main" val="3013162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PaaS examples - AWS Elastic Beanstalk</a:t>
            </a:r>
          </a:p>
        </p:txBody>
      </p:sp>
      <p:sp>
        <p:nvSpPr>
          <p:cNvPr id="3" name="Content Placeholder 2"/>
          <p:cNvSpPr>
            <a:spLocks noGrp="1"/>
          </p:cNvSpPr>
          <p:nvPr>
            <p:ph idx="1"/>
          </p:nvPr>
        </p:nvSpPr>
        <p:spPr/>
        <p:txBody>
          <a:bodyPr>
            <a:normAutofit/>
          </a:bodyPr>
          <a:lstStyle/>
          <a:p>
            <a:r>
              <a:rPr lang="en-GB" sz="3600" dirty="0"/>
              <a:t>A web platform for software deployment and management, powered by the AWS Cloud</a:t>
            </a:r>
          </a:p>
          <a:p>
            <a:r>
              <a:rPr lang="en-GB" sz="3600" dirty="0"/>
              <a:t>Users upload their applications to the service, and it automatically monitors the performance, load capacity, and checks for deployment errors</a:t>
            </a:r>
          </a:p>
        </p:txBody>
      </p:sp>
    </p:spTree>
    <p:extLst>
      <p:ext uri="{BB962C8B-B14F-4D97-AF65-F5344CB8AC3E}">
        <p14:creationId xmlns:p14="http://schemas.microsoft.com/office/powerpoint/2010/main" val="27748929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PaaS examples - Apache Stratos</a:t>
            </a:r>
          </a:p>
        </p:txBody>
      </p:sp>
      <p:sp>
        <p:nvSpPr>
          <p:cNvPr id="3" name="Content Placeholder 2"/>
          <p:cNvSpPr>
            <a:spLocks noGrp="1"/>
          </p:cNvSpPr>
          <p:nvPr>
            <p:ph idx="1"/>
          </p:nvPr>
        </p:nvSpPr>
        <p:spPr/>
        <p:txBody>
          <a:bodyPr>
            <a:normAutofit/>
          </a:bodyPr>
          <a:lstStyle/>
          <a:p>
            <a:r>
              <a:rPr lang="en-GB" sz="3600" dirty="0"/>
              <a:t>The Cloud computing platform that h</a:t>
            </a:r>
            <a:r>
              <a:rPr lang="en-US" sz="3600" dirty="0" err="1"/>
              <a:t>elps</a:t>
            </a:r>
            <a:r>
              <a:rPr lang="en-US" sz="3600" dirty="0"/>
              <a:t> run Apache Tomcat, PHP, and MySQL applications</a:t>
            </a:r>
          </a:p>
          <a:p>
            <a:r>
              <a:rPr lang="en-US" sz="3600" dirty="0"/>
              <a:t>It can be extended to support many more environments on all major cloud infrastructures. </a:t>
            </a:r>
          </a:p>
          <a:p>
            <a:r>
              <a:rPr lang="en-GB" sz="3600" dirty="0"/>
              <a:t>It provides users with ready-to-use tools for database development and testing, performance monitoring, integration, and billing.</a:t>
            </a:r>
          </a:p>
        </p:txBody>
      </p:sp>
    </p:spTree>
    <p:extLst>
      <p:ext uri="{BB962C8B-B14F-4D97-AF65-F5344CB8AC3E}">
        <p14:creationId xmlns:p14="http://schemas.microsoft.com/office/powerpoint/2010/main" val="3793531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PaaS use cases (1)</a:t>
            </a:r>
          </a:p>
        </p:txBody>
      </p:sp>
      <p:sp>
        <p:nvSpPr>
          <p:cNvPr id="3" name="Content Placeholder 2"/>
          <p:cNvSpPr>
            <a:spLocks noGrp="1"/>
          </p:cNvSpPr>
          <p:nvPr>
            <p:ph idx="1"/>
          </p:nvPr>
        </p:nvSpPr>
        <p:spPr/>
        <p:txBody>
          <a:bodyPr>
            <a:normAutofit fontScale="92500" lnSpcReduction="10000"/>
          </a:bodyPr>
          <a:lstStyle/>
          <a:p>
            <a:r>
              <a:rPr lang="en-GB" sz="3200" dirty="0"/>
              <a:t>API development and management</a:t>
            </a:r>
          </a:p>
          <a:p>
            <a:pPr lvl="1"/>
            <a:r>
              <a:rPr lang="en-GB" sz="3200" dirty="0"/>
              <a:t>With its built-in frameworks, PaaS makes it </a:t>
            </a:r>
            <a:r>
              <a:rPr lang="en-GB" sz="3200" dirty="0">
                <a:solidFill>
                  <a:srgbClr val="FF0000"/>
                </a:solidFill>
              </a:rPr>
              <a:t>easier for teams to develop, run, manage and secure APIs </a:t>
            </a:r>
            <a:r>
              <a:rPr lang="en-GB" sz="3200" dirty="0"/>
              <a:t>for sharing data and functionality between applications. </a:t>
            </a:r>
          </a:p>
          <a:p>
            <a:pPr lvl="1"/>
            <a:r>
              <a:rPr lang="en-GB" sz="3200" dirty="0"/>
              <a:t>API - Application Programming Interface</a:t>
            </a:r>
          </a:p>
          <a:p>
            <a:pPr lvl="2"/>
            <a:r>
              <a:rPr lang="en-US" sz="2800" dirty="0"/>
              <a:t>mechanisms that enable two software components to communicate with each other using a set of definitions and protocols</a:t>
            </a:r>
          </a:p>
          <a:p>
            <a:pPr lvl="2"/>
            <a:r>
              <a:rPr lang="en-US" sz="2800" dirty="0"/>
              <a:t>Example</a:t>
            </a:r>
          </a:p>
          <a:p>
            <a:pPr lvl="3"/>
            <a:r>
              <a:rPr lang="en-US" sz="2400" dirty="0"/>
              <a:t>the weather bureau’s software system contains daily weather data</a:t>
            </a:r>
          </a:p>
          <a:p>
            <a:pPr lvl="3"/>
            <a:r>
              <a:rPr lang="en-US" sz="2400" dirty="0"/>
              <a:t>the weather app on your phone “talks” to this system via APIs and shows you daily weather updates on your phone</a:t>
            </a:r>
            <a:endParaRPr lang="en-GB" sz="2400" dirty="0"/>
          </a:p>
          <a:p>
            <a:endParaRPr lang="en-GB" sz="3200" dirty="0"/>
          </a:p>
        </p:txBody>
      </p:sp>
    </p:spTree>
    <p:extLst>
      <p:ext uri="{BB962C8B-B14F-4D97-AF65-F5344CB8AC3E}">
        <p14:creationId xmlns:p14="http://schemas.microsoft.com/office/powerpoint/2010/main" val="21693465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PaaS use cases (2)</a:t>
            </a:r>
          </a:p>
        </p:txBody>
      </p:sp>
      <p:sp>
        <p:nvSpPr>
          <p:cNvPr id="3" name="Content Placeholder 2"/>
          <p:cNvSpPr>
            <a:spLocks noGrp="1"/>
          </p:cNvSpPr>
          <p:nvPr>
            <p:ph idx="1"/>
          </p:nvPr>
        </p:nvSpPr>
        <p:spPr/>
        <p:txBody>
          <a:bodyPr>
            <a:normAutofit fontScale="92500" lnSpcReduction="20000"/>
          </a:bodyPr>
          <a:lstStyle/>
          <a:p>
            <a:r>
              <a:rPr lang="en-GB" sz="3600" dirty="0"/>
              <a:t>Internet of Things (IoT)</a:t>
            </a:r>
          </a:p>
          <a:p>
            <a:pPr lvl="1"/>
            <a:r>
              <a:rPr lang="en-GB" sz="3200" dirty="0"/>
              <a:t>PaaS supports a range of programming languages (Java, Python, Swift, etc.), tools and application environments used for </a:t>
            </a:r>
            <a:r>
              <a:rPr lang="en-GB" sz="3200" dirty="0">
                <a:solidFill>
                  <a:srgbClr val="FF0000"/>
                </a:solidFill>
              </a:rPr>
              <a:t>IoT application development and real-time processing of data from IoT devices</a:t>
            </a:r>
            <a:r>
              <a:rPr lang="en-GB" sz="3200" dirty="0"/>
              <a:t>.</a:t>
            </a:r>
          </a:p>
          <a:p>
            <a:pPr lvl="1"/>
            <a:r>
              <a:rPr lang="en-GB" sz="3200" dirty="0"/>
              <a:t>IoT</a:t>
            </a:r>
          </a:p>
          <a:p>
            <a:pPr lvl="2"/>
            <a:r>
              <a:rPr lang="en-US" sz="2800" dirty="0"/>
              <a:t>the network of physical objects—“things”—that are embedded with sensors, software, and other technologies for the purpose of connecting and exchanging data with other devices and systems over the internet</a:t>
            </a:r>
          </a:p>
          <a:p>
            <a:pPr lvl="2"/>
            <a:r>
              <a:rPr lang="en-US" sz="2800" dirty="0"/>
              <a:t>These devices range from ordinary household objects to sophisticated industrial tools. </a:t>
            </a:r>
            <a:endParaRPr lang="en-GB" sz="2800" dirty="0"/>
          </a:p>
        </p:txBody>
      </p:sp>
    </p:spTree>
    <p:extLst>
      <p:ext uri="{BB962C8B-B14F-4D97-AF65-F5344CB8AC3E}">
        <p14:creationId xmlns:p14="http://schemas.microsoft.com/office/powerpoint/2010/main" val="10559618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PaaS use cases (3)</a:t>
            </a:r>
          </a:p>
        </p:txBody>
      </p:sp>
      <p:sp>
        <p:nvSpPr>
          <p:cNvPr id="3" name="Content Placeholder 2"/>
          <p:cNvSpPr>
            <a:spLocks noGrp="1"/>
          </p:cNvSpPr>
          <p:nvPr>
            <p:ph idx="1"/>
          </p:nvPr>
        </p:nvSpPr>
        <p:spPr/>
        <p:txBody>
          <a:bodyPr>
            <a:normAutofit fontScale="92500" lnSpcReduction="10000"/>
          </a:bodyPr>
          <a:lstStyle/>
          <a:p>
            <a:r>
              <a:rPr lang="en-GB" sz="3600" dirty="0"/>
              <a:t>Agile development and DevOps</a:t>
            </a:r>
          </a:p>
          <a:p>
            <a:pPr lvl="1"/>
            <a:r>
              <a:rPr lang="en-GB" sz="3200" dirty="0"/>
              <a:t>PaaS solutions typically cover all the requirements of a DevOps toolchain, and provide built-in automation to support </a:t>
            </a:r>
            <a:r>
              <a:rPr lang="en-GB" sz="3200" dirty="0">
                <a:solidFill>
                  <a:srgbClr val="FF0000"/>
                </a:solidFill>
              </a:rPr>
              <a:t>continuous integration and continuous delivery </a:t>
            </a:r>
            <a:r>
              <a:rPr lang="en-GB" sz="3200" dirty="0"/>
              <a:t>(CI/CD).</a:t>
            </a:r>
          </a:p>
          <a:p>
            <a:r>
              <a:rPr lang="en-US" sz="3600" dirty="0"/>
              <a:t>DevOps</a:t>
            </a:r>
          </a:p>
          <a:p>
            <a:pPr lvl="1"/>
            <a:r>
              <a:rPr lang="en-US" sz="3200" dirty="0"/>
              <a:t>a set of practices that combines software development and IT operations</a:t>
            </a:r>
          </a:p>
          <a:p>
            <a:pPr lvl="1"/>
            <a:r>
              <a:rPr lang="en-US" sz="3200" dirty="0"/>
              <a:t>It aims to shorten the systems development life cycle and provide continuous delivery with high software quality. DevOps is complementary with Agile software development</a:t>
            </a:r>
            <a:endParaRPr lang="en-GB" sz="3200" dirty="0"/>
          </a:p>
        </p:txBody>
      </p:sp>
    </p:spTree>
    <p:extLst>
      <p:ext uri="{BB962C8B-B14F-4D97-AF65-F5344CB8AC3E}">
        <p14:creationId xmlns:p14="http://schemas.microsoft.com/office/powerpoint/2010/main" val="3537302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PaaS use cases (4)</a:t>
            </a:r>
          </a:p>
        </p:txBody>
      </p:sp>
      <p:sp>
        <p:nvSpPr>
          <p:cNvPr id="3" name="Content Placeholder 2"/>
          <p:cNvSpPr>
            <a:spLocks noGrp="1"/>
          </p:cNvSpPr>
          <p:nvPr>
            <p:ph idx="1"/>
          </p:nvPr>
        </p:nvSpPr>
        <p:spPr/>
        <p:txBody>
          <a:bodyPr>
            <a:normAutofit/>
          </a:bodyPr>
          <a:lstStyle/>
          <a:p>
            <a:r>
              <a:rPr lang="en-GB" sz="3600" dirty="0"/>
              <a:t>Cloud-native development and hybrid cloud strategy</a:t>
            </a:r>
          </a:p>
          <a:p>
            <a:pPr lvl="1"/>
            <a:r>
              <a:rPr lang="en-GB" sz="3200" dirty="0"/>
              <a:t>PaaS solutions support cloud-native development technologies - microservices, containers, Kubernetes, serverless computing </a:t>
            </a:r>
          </a:p>
          <a:p>
            <a:r>
              <a:rPr lang="en-US" sz="3600" dirty="0"/>
              <a:t>A cloud-native application is a program that is designed for a cloud computing architecture</a:t>
            </a:r>
            <a:endParaRPr lang="en-GB" sz="3600" dirty="0"/>
          </a:p>
        </p:txBody>
      </p:sp>
    </p:spTree>
    <p:extLst>
      <p:ext uri="{BB962C8B-B14F-4D97-AF65-F5344CB8AC3E}">
        <p14:creationId xmlns:p14="http://schemas.microsoft.com/office/powerpoint/2010/main" val="34808370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Discussion</a:t>
            </a:r>
          </a:p>
        </p:txBody>
      </p:sp>
      <p:sp>
        <p:nvSpPr>
          <p:cNvPr id="3" name="Content Placeholder 2"/>
          <p:cNvSpPr>
            <a:spLocks noGrp="1"/>
          </p:cNvSpPr>
          <p:nvPr>
            <p:ph idx="1"/>
          </p:nvPr>
        </p:nvSpPr>
        <p:spPr/>
        <p:txBody>
          <a:bodyPr>
            <a:normAutofit/>
          </a:bodyPr>
          <a:lstStyle/>
          <a:p>
            <a:r>
              <a:rPr lang="en-GB" sz="3200" dirty="0"/>
              <a:t>Suppose a large organization wants to deliver a customer relationship management (CRM) application to its sales team. </a:t>
            </a:r>
          </a:p>
          <a:p>
            <a:pPr lvl="1"/>
            <a:r>
              <a:rPr lang="en-US" sz="2800" dirty="0"/>
              <a:t>CRM software connects all the data from sales leads and customers. It consolidates all communications (form fills, calls, emails, text messages, and meetings), documents, quotes, purchases, and tasks associated with each lead and client. </a:t>
            </a:r>
          </a:p>
          <a:p>
            <a:r>
              <a:rPr lang="en-GB" sz="3200" dirty="0"/>
              <a:t>Can they choose a PaaS model?</a:t>
            </a:r>
            <a:endParaRPr lang="en-US" sz="3200" dirty="0"/>
          </a:p>
          <a:p>
            <a:endParaRPr lang="en-GB" sz="3200" dirty="0"/>
          </a:p>
        </p:txBody>
      </p:sp>
    </p:spTree>
    <p:extLst>
      <p:ext uri="{BB962C8B-B14F-4D97-AF65-F5344CB8AC3E}">
        <p14:creationId xmlns:p14="http://schemas.microsoft.com/office/powerpoint/2010/main" val="22455104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40B3948-B3F7-5D98-E3FD-0ED0D49BC6BD}"/>
              </a:ext>
            </a:extLst>
          </p:cNvPr>
          <p:cNvSpPr txBox="1"/>
          <p:nvPr>
            <p:custDataLst>
              <p:tags r:id="rId2"/>
            </p:custDataLst>
          </p:nvPr>
        </p:nvSpPr>
        <p:spPr>
          <a:xfrm>
            <a:off x="1219200" y="977900"/>
            <a:ext cx="9753600" cy="3850861"/>
          </a:xfrm>
          <a:prstGeom prst="rect">
            <a:avLst/>
          </a:prstGeom>
          <a:noFill/>
        </p:spPr>
        <p:txBody>
          <a:bodyPr vert="horz" wrap="square" rtlCol="0" anchor="ctr" anchorCtr="0">
            <a:noAutofit/>
          </a:bodyPr>
          <a:lstStyle/>
          <a:p>
            <a:r>
              <a:rPr lang="en-US" sz="2600" dirty="0">
                <a:solidFill>
                  <a:srgbClr val="000000"/>
                </a:solidFill>
                <a:highlight>
                  <a:srgbClr val="FFFF00"/>
                </a:highlight>
                <a:latin typeface="Microsoft Yahei" panose="020B0503020204020204" pitchFamily="34" charset="-122"/>
                <a:ea typeface="Microsoft Yahei" panose="020B0503020204020204" pitchFamily="34" charset="-122"/>
                <a:sym typeface="Microsoft Yahei" panose="020B0503020204020204" pitchFamily="34" charset="-122"/>
              </a:rPr>
              <a:t>Suppose a large organization wants to deliver a customer relationship management (CRM) application to its sales team. </a:t>
            </a:r>
          </a:p>
          <a:p>
            <a:pPr lvl="1"/>
            <a:r>
              <a:rPr lang="en-US" sz="2000"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CRM software connects all the data from sales leads and customers. It consolidates all communications (form fills, calls, emails, text messages, and meetings), documents, quotes, purchases, and tasks associated with each lead and client. </a:t>
            </a:r>
          </a:p>
          <a:p>
            <a:r>
              <a:rPr lang="en-US" sz="2600" dirty="0">
                <a:solidFill>
                  <a:srgbClr val="000000"/>
                </a:solidFill>
                <a:highlight>
                  <a:srgbClr val="FFFF00"/>
                </a:highlight>
                <a:latin typeface="Microsoft Yahei" panose="020B0503020204020204" pitchFamily="34" charset="-122"/>
                <a:ea typeface="Microsoft Yahei" panose="020B0503020204020204" pitchFamily="34" charset="-122"/>
                <a:sym typeface="Microsoft Yahei" panose="020B0503020204020204" pitchFamily="34" charset="-122"/>
              </a:rPr>
              <a:t>Can they choose a PaaS model?</a:t>
            </a:r>
          </a:p>
        </p:txBody>
      </p:sp>
      <p:sp>
        <p:nvSpPr>
          <p:cNvPr id="7" name="文本框 6">
            <a:extLst>
              <a:ext uri="{FF2B5EF4-FFF2-40B4-BE49-F238E27FC236}">
                <a16:creationId xmlns:a16="http://schemas.microsoft.com/office/drawing/2014/main" id="{9F9E18E5-D9E7-5261-5FDD-A0EF54B0F48D}"/>
              </a:ext>
            </a:extLst>
          </p:cNvPr>
          <p:cNvSpPr txBox="1"/>
          <p:nvPr>
            <p:custDataLst>
              <p:tags r:id="rId3"/>
            </p:custDataLst>
          </p:nvPr>
        </p:nvSpPr>
        <p:spPr>
          <a:xfrm>
            <a:off x="2438400" y="4892261"/>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YES</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6AF789C3-B24E-3362-7EA1-3A44DC3DB957}"/>
              </a:ext>
            </a:extLst>
          </p:cNvPr>
          <p:cNvSpPr txBox="1"/>
          <p:nvPr>
            <p:custDataLst>
              <p:tags r:id="rId4"/>
            </p:custDataLst>
          </p:nvPr>
        </p:nvSpPr>
        <p:spPr>
          <a:xfrm>
            <a:off x="2438400" y="5749511"/>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NO</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C7029DCC-8BCE-332E-A3F3-455D26EEBE2C}"/>
              </a:ext>
            </a:extLst>
          </p:cNvPr>
          <p:cNvSpPr>
            <a:spLocks noChangeAspect="1"/>
          </p:cNvSpPr>
          <p:nvPr>
            <p:custDataLst>
              <p:tags r:id="rId5"/>
            </p:custDataLst>
          </p:nvPr>
        </p:nvSpPr>
        <p:spPr>
          <a:xfrm>
            <a:off x="1571625" y="4956554"/>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21F5815-1C4C-00E3-2798-780717FA52C8}"/>
              </a:ext>
            </a:extLst>
          </p:cNvPr>
          <p:cNvSpPr>
            <a:spLocks noChangeAspect="1"/>
          </p:cNvSpPr>
          <p:nvPr>
            <p:custDataLst>
              <p:tags r:id="rId6"/>
            </p:custDataLst>
          </p:nvPr>
        </p:nvSpPr>
        <p:spPr>
          <a:xfrm>
            <a:off x="1571625" y="5813804"/>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5A26103C-37B8-E89B-548D-77F6E92D41F1}"/>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Submit</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5" name="图片 4">
            <a:extLst>
              <a:ext uri="{FF2B5EF4-FFF2-40B4-BE49-F238E27FC236}">
                <a16:creationId xmlns:a16="http://schemas.microsoft.com/office/drawing/2014/main" id="{E5FFEE13-7050-4074-8E79-7D96EE5DF83C}"/>
              </a:ext>
            </a:extLst>
          </p:cNvPr>
          <p:cNvPicPr>
            <a:picLocks/>
          </p:cNvPicPr>
          <p:nvPr>
            <p:custDataLst>
              <p:tags r:id="rId8"/>
            </p:custDataLst>
          </p:nvPr>
        </p:nvPicPr>
        <p:blipFill>
          <a:blip r:embed="rId1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
        <p:nvSpPr>
          <p:cNvPr id="2" name="TipText"/>
          <p:cNvSpPr txBox="1"/>
          <p:nvPr>
            <p:custDataLst>
              <p:tags r:id="rId9"/>
            </p:custDataLst>
          </p:nvPr>
        </p:nvSpPr>
        <p:spPr>
          <a:xfrm>
            <a:off x="1143000" y="109220"/>
            <a:ext cx="2286000" cy="508000"/>
          </a:xfrm>
          <a:prstGeom prst="rect">
            <a:avLst/>
          </a:prstGeom>
          <a:noFill/>
        </p:spPr>
        <p:txBody>
          <a:bodyPr vert="horz" wrap="none" rtlCol="0" anchor="ctr" anchorCtr="0">
            <a:noAutofit/>
          </a:bodyPr>
          <a:lstStyle/>
          <a:p>
            <a:r>
              <a:rPr lang="en-GB" sz="1400">
                <a:solidFill>
                  <a:srgbClr val="808080"/>
                </a:solidFill>
                <a:latin typeface="Microsoft Yahei"/>
                <a:ea typeface="Microsoft Yahei"/>
                <a:sym typeface="Microsoft Yahei"/>
              </a:rPr>
              <a:t>1 answer(s) at most</a:t>
            </a:r>
          </a:p>
        </p:txBody>
      </p:sp>
    </p:spTree>
    <p:custDataLst>
      <p:tags r:id="rId1"/>
    </p:custDataLst>
    <p:extLst>
      <p:ext uri="{BB962C8B-B14F-4D97-AF65-F5344CB8AC3E}">
        <p14:creationId xmlns:p14="http://schemas.microsoft.com/office/powerpoint/2010/main" val="3175419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uses cloud?</a:t>
            </a:r>
          </a:p>
        </p:txBody>
      </p:sp>
      <p:sp>
        <p:nvSpPr>
          <p:cNvPr id="3" name="Content Placeholder 2"/>
          <p:cNvSpPr>
            <a:spLocks noGrp="1"/>
          </p:cNvSpPr>
          <p:nvPr>
            <p:ph idx="1"/>
          </p:nvPr>
        </p:nvSpPr>
        <p:spPr/>
        <p:txBody>
          <a:bodyPr>
            <a:normAutofit lnSpcReduction="10000"/>
          </a:bodyPr>
          <a:lstStyle/>
          <a:p>
            <a:r>
              <a:rPr lang="en-GB" dirty="0"/>
              <a:t>The short answer is: everyone. </a:t>
            </a:r>
          </a:p>
          <a:p>
            <a:pPr lvl="1"/>
            <a:r>
              <a:rPr lang="en-GB" dirty="0"/>
              <a:t>From your phone and your car to your smart watch and your </a:t>
            </a:r>
            <a:r>
              <a:rPr lang="en-GB" dirty="0" err="1"/>
              <a:t>favorite</a:t>
            </a:r>
            <a:r>
              <a:rPr lang="en-GB" dirty="0"/>
              <a:t> food delivery app, the cloud is everywhere.</a:t>
            </a:r>
          </a:p>
          <a:p>
            <a:r>
              <a:rPr lang="en-GB" dirty="0"/>
              <a:t>But cloud computing is especially powerful for businesses</a:t>
            </a:r>
          </a:p>
          <a:p>
            <a:pPr lvl="1"/>
            <a:r>
              <a:rPr lang="en-GB" dirty="0"/>
              <a:t>Companies use it for routine tasks like </a:t>
            </a:r>
          </a:p>
          <a:p>
            <a:pPr lvl="2"/>
            <a:r>
              <a:rPr lang="en-GB" dirty="0"/>
              <a:t>data protection</a:t>
            </a:r>
          </a:p>
          <a:p>
            <a:pPr lvl="2"/>
            <a:r>
              <a:rPr lang="en-GB" dirty="0"/>
              <a:t>software development</a:t>
            </a:r>
          </a:p>
          <a:p>
            <a:pPr lvl="2"/>
            <a:r>
              <a:rPr lang="en-GB" dirty="0"/>
              <a:t>data analytics</a:t>
            </a:r>
          </a:p>
          <a:p>
            <a:pPr lvl="2"/>
            <a:r>
              <a:rPr lang="en-GB" dirty="0"/>
              <a:t>disaster recovery</a:t>
            </a:r>
          </a:p>
          <a:p>
            <a:pPr lvl="2"/>
            <a:r>
              <a:rPr lang="en-GB" dirty="0"/>
              <a:t>virtual desktops</a:t>
            </a:r>
          </a:p>
          <a:p>
            <a:pPr lvl="2"/>
            <a:r>
              <a:rPr lang="en-GB" dirty="0"/>
              <a:t>server virtualization</a:t>
            </a:r>
          </a:p>
          <a:p>
            <a:pPr lvl="2"/>
            <a:r>
              <a:rPr lang="en-GB" dirty="0"/>
              <a:t>customer-facing applications</a:t>
            </a:r>
          </a:p>
        </p:txBody>
      </p:sp>
    </p:spTree>
    <p:extLst>
      <p:ext uri="{BB962C8B-B14F-4D97-AF65-F5344CB8AC3E}">
        <p14:creationId xmlns:p14="http://schemas.microsoft.com/office/powerpoint/2010/main" val="371245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40B3948-B3F7-5D98-E3FD-0ED0D49BC6BD}"/>
              </a:ext>
            </a:extLst>
          </p:cNvPr>
          <p:cNvSpPr txBox="1"/>
          <p:nvPr>
            <p:custDataLst>
              <p:tags r:id="rId2"/>
            </p:custDataLst>
          </p:nvPr>
        </p:nvSpPr>
        <p:spPr>
          <a:xfrm>
            <a:off x="1219200" y="977900"/>
            <a:ext cx="9753600" cy="3850861"/>
          </a:xfrm>
          <a:prstGeom prst="rect">
            <a:avLst/>
          </a:prstGeom>
          <a:noFill/>
        </p:spPr>
        <p:txBody>
          <a:bodyPr vert="horz" wrap="square" rtlCol="0" anchor="ctr" anchorCtr="0">
            <a:noAutofit/>
          </a:bodyPr>
          <a:lstStyle/>
          <a:p>
            <a:r>
              <a:rPr lang="en-US" sz="2600" dirty="0">
                <a:solidFill>
                  <a:srgbClr val="000000"/>
                </a:solidFill>
                <a:highlight>
                  <a:srgbClr val="FFFF00"/>
                </a:highlight>
                <a:latin typeface="Microsoft Yahei" panose="020B0503020204020204" pitchFamily="34" charset="-122"/>
                <a:ea typeface="Microsoft Yahei" panose="020B0503020204020204" pitchFamily="34" charset="-122"/>
                <a:sym typeface="Microsoft Yahei" panose="020B0503020204020204" pitchFamily="34" charset="-122"/>
              </a:rPr>
              <a:t>Suppose a large organization wants to deliver a customer relationship management (CRM) application to its sales team. </a:t>
            </a:r>
          </a:p>
          <a:p>
            <a:pPr lvl="1"/>
            <a:r>
              <a:rPr lang="en-US" sz="2000"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CRM software connects all the data from sales leads and customers. It consolidates all communications (form fills, calls, emails, text messages, and meetings), documents, quotes, purchases, and tasks associated with each lead and client. </a:t>
            </a:r>
          </a:p>
          <a:p>
            <a:r>
              <a:rPr lang="en-US" sz="2600" dirty="0">
                <a:solidFill>
                  <a:srgbClr val="000000"/>
                </a:solidFill>
                <a:highlight>
                  <a:srgbClr val="FFFF00"/>
                </a:highlight>
                <a:latin typeface="Microsoft Yahei" panose="020B0503020204020204" pitchFamily="34" charset="-122"/>
                <a:ea typeface="Microsoft Yahei" panose="020B0503020204020204" pitchFamily="34" charset="-122"/>
                <a:sym typeface="Microsoft Yahei" panose="020B0503020204020204" pitchFamily="34" charset="-122"/>
              </a:rPr>
              <a:t>Can they choose a PaaS model?</a:t>
            </a:r>
          </a:p>
        </p:txBody>
      </p:sp>
      <p:sp>
        <p:nvSpPr>
          <p:cNvPr id="7" name="文本框 6">
            <a:extLst>
              <a:ext uri="{FF2B5EF4-FFF2-40B4-BE49-F238E27FC236}">
                <a16:creationId xmlns:a16="http://schemas.microsoft.com/office/drawing/2014/main" id="{9F9E18E5-D9E7-5261-5FDD-A0EF54B0F48D}"/>
              </a:ext>
            </a:extLst>
          </p:cNvPr>
          <p:cNvSpPr txBox="1"/>
          <p:nvPr>
            <p:custDataLst>
              <p:tags r:id="rId3"/>
            </p:custDataLst>
          </p:nvPr>
        </p:nvSpPr>
        <p:spPr>
          <a:xfrm>
            <a:off x="2438400" y="4892261"/>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YES</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6AF789C3-B24E-3362-7EA1-3A44DC3DB957}"/>
              </a:ext>
            </a:extLst>
          </p:cNvPr>
          <p:cNvSpPr txBox="1"/>
          <p:nvPr>
            <p:custDataLst>
              <p:tags r:id="rId4"/>
            </p:custDataLst>
          </p:nvPr>
        </p:nvSpPr>
        <p:spPr>
          <a:xfrm>
            <a:off x="2438400" y="5749511"/>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NO</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C7029DCC-8BCE-332E-A3F3-455D26EEBE2C}"/>
              </a:ext>
            </a:extLst>
          </p:cNvPr>
          <p:cNvSpPr>
            <a:spLocks noChangeAspect="1"/>
          </p:cNvSpPr>
          <p:nvPr>
            <p:custDataLst>
              <p:tags r:id="rId5"/>
            </p:custDataLst>
          </p:nvPr>
        </p:nvSpPr>
        <p:spPr>
          <a:xfrm>
            <a:off x="1571625" y="4956554"/>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21F5815-1C4C-00E3-2798-780717FA52C8}"/>
              </a:ext>
            </a:extLst>
          </p:cNvPr>
          <p:cNvSpPr>
            <a:spLocks noChangeAspect="1"/>
          </p:cNvSpPr>
          <p:nvPr>
            <p:custDataLst>
              <p:tags r:id="rId6"/>
            </p:custDataLst>
          </p:nvPr>
        </p:nvSpPr>
        <p:spPr>
          <a:xfrm>
            <a:off x="1571625" y="5813804"/>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5A26103C-37B8-E89B-548D-77F6E92D41F1}"/>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Submit</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a:extLst>
              <a:ext uri="{FF2B5EF4-FFF2-40B4-BE49-F238E27FC236}">
                <a16:creationId xmlns:a16="http://schemas.microsoft.com/office/drawing/2014/main" id="{EFCFA52A-D2CC-4377-AAC5-7C45E344DFF7}"/>
              </a:ext>
            </a:extLst>
          </p:cNvPr>
          <p:cNvGrpSpPr/>
          <p:nvPr>
            <p:custDataLst>
              <p:tags r:id="rId8"/>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271DC1FD-8FD5-F583-AB9D-27B999867096}"/>
                </a:ext>
              </a:extLst>
            </p:cNvPr>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ColorBlock">
              <a:extLst>
                <a:ext uri="{FF2B5EF4-FFF2-40B4-BE49-F238E27FC236}">
                  <a16:creationId xmlns:a16="http://schemas.microsoft.com/office/drawing/2014/main" id="{C956226E-CC6D-99D8-BD30-ABE1D0069F09}"/>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TypeText">
              <a:extLst>
                <a:ext uri="{FF2B5EF4-FFF2-40B4-BE49-F238E27FC236}">
                  <a16:creationId xmlns:a16="http://schemas.microsoft.com/office/drawing/2014/main" id="{6701B9B4-7634-570A-A5DF-4603A2E00368}"/>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en-AU">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Multiple Choice(single)</a:t>
              </a:r>
              <a:endParaRPr lang="x-none">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90B0EA7A-392F-8D0B-BAC0-66FEBDC59C68}"/>
                </a:ext>
              </a:extLst>
            </p:cNvPr>
            <p:cNvSpPr txBox="1"/>
            <p:nvPr>
              <p:custDataLst>
                <p:tags r:id="rId13"/>
              </p:custDataLst>
            </p:nvPr>
          </p:nvSpPr>
          <p:spPr>
            <a:xfrm>
              <a:off x="3022918" y="109220"/>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E5FFEE13-7050-4074-8E79-7D96EE5DF83C}"/>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8377517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BFCA9-1B55-084A-BB2F-4EC012BFD86A}"/>
              </a:ext>
            </a:extLst>
          </p:cNvPr>
          <p:cNvSpPr>
            <a:spLocks noGrp="1"/>
          </p:cNvSpPr>
          <p:nvPr>
            <p:ph type="title"/>
          </p:nvPr>
        </p:nvSpPr>
        <p:spPr/>
        <p:txBody>
          <a:bodyPr/>
          <a:lstStyle/>
          <a:p>
            <a:r>
              <a:rPr lang="en-AU" dirty="0"/>
              <a:t>Discussion</a:t>
            </a:r>
            <a:endParaRPr lang="x-none" dirty="0"/>
          </a:p>
        </p:txBody>
      </p:sp>
      <p:sp>
        <p:nvSpPr>
          <p:cNvPr id="3" name="内容占位符 2">
            <a:extLst>
              <a:ext uri="{FF2B5EF4-FFF2-40B4-BE49-F238E27FC236}">
                <a16:creationId xmlns:a16="http://schemas.microsoft.com/office/drawing/2014/main" id="{3E07F7D4-6751-DFEB-EF78-F114407481C4}"/>
              </a:ext>
            </a:extLst>
          </p:cNvPr>
          <p:cNvSpPr>
            <a:spLocks noGrp="1"/>
          </p:cNvSpPr>
          <p:nvPr>
            <p:ph idx="1"/>
          </p:nvPr>
        </p:nvSpPr>
        <p:spPr/>
        <p:txBody>
          <a:bodyPr>
            <a:normAutofit/>
          </a:bodyPr>
          <a:lstStyle/>
          <a:p>
            <a:r>
              <a:rPr lang="en-AU" sz="4800" dirty="0"/>
              <a:t>If the company chooses a PaaS model, </a:t>
            </a:r>
          </a:p>
          <a:p>
            <a:pPr lvl="1"/>
            <a:r>
              <a:rPr lang="en-AU" sz="4400" dirty="0"/>
              <a:t>what will be their own responsibility?</a:t>
            </a:r>
          </a:p>
          <a:p>
            <a:pPr lvl="1"/>
            <a:r>
              <a:rPr lang="en-AU" sz="4400" dirty="0"/>
              <a:t>what will be provided by the cloud provider?</a:t>
            </a:r>
          </a:p>
        </p:txBody>
      </p:sp>
    </p:spTree>
    <p:extLst>
      <p:ext uri="{BB962C8B-B14F-4D97-AF65-F5344CB8AC3E}">
        <p14:creationId xmlns:p14="http://schemas.microsoft.com/office/powerpoint/2010/main" val="12511583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AC82B48-4881-6C4B-45A2-CBBFE700A092}"/>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en-AU" sz="2800" dirty="0"/>
              <a:t>If the company chooses a PaaS model, what will be their own responsibility and what will be provided by the cloud provider?</a:t>
            </a:r>
          </a:p>
        </p:txBody>
      </p:sp>
      <p:sp>
        <p:nvSpPr>
          <p:cNvPr id="7" name="矩形: 圆角 6">
            <a:extLst>
              <a:ext uri="{FF2B5EF4-FFF2-40B4-BE49-F238E27FC236}">
                <a16:creationId xmlns:a16="http://schemas.microsoft.com/office/drawing/2014/main" id="{9F29BCA6-45A0-AF64-845F-3E21F1A7BF9D}"/>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Answer</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F1D3A5D0-BDEC-A16D-A365-056A3C1E87B4}"/>
              </a:ext>
            </a:extLst>
          </p:cNvPr>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Open Question is only supported on Version 2.0 or newer.</a:t>
            </a:r>
            <a:endParaRPr lang="x-none"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2" name="组合 11">
            <a:extLst>
              <a:ext uri="{FF2B5EF4-FFF2-40B4-BE49-F238E27FC236}">
                <a16:creationId xmlns:a16="http://schemas.microsoft.com/office/drawing/2014/main" id="{55D0FDCD-0CF2-D7F7-3332-BF0AEFCDCBF3}"/>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8AF15FB5-91DC-97A9-6EE1-E8B0C5D1E10F}"/>
                </a:ext>
              </a:extLst>
            </p:cNvPr>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9" name="ColorBlock">
              <a:extLst>
                <a:ext uri="{FF2B5EF4-FFF2-40B4-BE49-F238E27FC236}">
                  <a16:creationId xmlns:a16="http://schemas.microsoft.com/office/drawing/2014/main" id="{4940E74C-47DB-1EA1-1795-5F2043B6AD5E}"/>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0" name="TypeText">
              <a:extLst>
                <a:ext uri="{FF2B5EF4-FFF2-40B4-BE49-F238E27FC236}">
                  <a16:creationId xmlns:a16="http://schemas.microsoft.com/office/drawing/2014/main" id="{5811AFC6-9C44-C19D-0C47-5C41A0317E05}"/>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en-AU">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Open Question</a:t>
              </a:r>
              <a:endParaRPr lang="x-none">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TipText">
              <a:extLst>
                <a:ext uri="{FF2B5EF4-FFF2-40B4-BE49-F238E27FC236}">
                  <a16:creationId xmlns:a16="http://schemas.microsoft.com/office/drawing/2014/main" id="{7B8072F7-E6BC-55B8-89B8-DDC5015A8FB4}"/>
                </a:ext>
              </a:extLst>
            </p:cNvPr>
            <p:cNvSpPr txBox="1"/>
            <p:nvPr>
              <p:custDataLst>
                <p:tags r:id="rId10"/>
              </p:custDataLst>
            </p:nvPr>
          </p:nvSpPr>
          <p:spPr>
            <a:xfrm>
              <a:off x="2173605" y="109220"/>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10</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D0E07970-EDEB-77A9-636B-E58F90F5812A}"/>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757780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Answer</a:t>
            </a:r>
          </a:p>
        </p:txBody>
      </p:sp>
      <p:sp>
        <p:nvSpPr>
          <p:cNvPr id="3" name="Content Placeholder 2"/>
          <p:cNvSpPr>
            <a:spLocks noGrp="1"/>
          </p:cNvSpPr>
          <p:nvPr>
            <p:ph idx="1"/>
          </p:nvPr>
        </p:nvSpPr>
        <p:spPr/>
        <p:txBody>
          <a:bodyPr>
            <a:normAutofit fontScale="92500" lnSpcReduction="10000"/>
          </a:bodyPr>
          <a:lstStyle/>
          <a:p>
            <a:r>
              <a:rPr lang="en-GB" sz="3600" dirty="0"/>
              <a:t>They can choose a PaaS solution and build a custom CRM application using the platform provided in the cloud. </a:t>
            </a:r>
          </a:p>
          <a:p>
            <a:r>
              <a:rPr lang="en-GB" sz="3600" dirty="0"/>
              <a:t>The company would offload management of infrastructure and application development resources to the cloud service provider. </a:t>
            </a:r>
          </a:p>
          <a:p>
            <a:r>
              <a:rPr lang="en-GB" sz="3600" dirty="0"/>
              <a:t>The customer would retain complete control over application features, but it would also assume responsibility for managing the application and associated data.</a:t>
            </a:r>
          </a:p>
        </p:txBody>
      </p:sp>
    </p:spTree>
    <p:extLst>
      <p:ext uri="{BB962C8B-B14F-4D97-AF65-F5344CB8AC3E}">
        <p14:creationId xmlns:p14="http://schemas.microsoft.com/office/powerpoint/2010/main" val="37898718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343" y="234444"/>
            <a:ext cx="6762307" cy="662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7645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Software as a Service (SAAS)</a:t>
            </a:r>
          </a:p>
        </p:txBody>
      </p:sp>
    </p:spTree>
    <p:extLst>
      <p:ext uri="{BB962C8B-B14F-4D97-AF65-F5344CB8AC3E}">
        <p14:creationId xmlns:p14="http://schemas.microsoft.com/office/powerpoint/2010/main" val="22353891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Software as a Service (SAAS)</a:t>
            </a:r>
          </a:p>
        </p:txBody>
      </p:sp>
      <p:sp>
        <p:nvSpPr>
          <p:cNvPr id="5" name="内容占位符 4"/>
          <p:cNvSpPr>
            <a:spLocks noGrp="1"/>
          </p:cNvSpPr>
          <p:nvPr>
            <p:ph idx="1"/>
          </p:nvPr>
        </p:nvSpPr>
        <p:spPr/>
        <p:txBody>
          <a:bodyPr vert="horz" lIns="91440" tIns="45720" rIns="91440" bIns="45720" rtlCol="0">
            <a:normAutofit lnSpcReduction="10000"/>
          </a:bodyPr>
          <a:lstStyle/>
          <a:p>
            <a:pPr>
              <a:spcAft>
                <a:spcPts val="800"/>
              </a:spcAft>
            </a:pPr>
            <a:r>
              <a:rPr lang="en-GB" sz="3600" dirty="0"/>
              <a:t>Software is hosted by third-party providers and made available to users through the internet</a:t>
            </a:r>
          </a:p>
          <a:p>
            <a:pPr>
              <a:spcAft>
                <a:spcPts val="800"/>
              </a:spcAft>
            </a:pPr>
            <a:r>
              <a:rPr lang="en-GB" sz="3600" dirty="0"/>
              <a:t>(SaaS) is a software licensing and delivery model</a:t>
            </a:r>
          </a:p>
          <a:p>
            <a:pPr lvl="1">
              <a:spcAft>
                <a:spcPts val="800"/>
              </a:spcAft>
            </a:pPr>
            <a:r>
              <a:rPr lang="en-GB" sz="3200" dirty="0"/>
              <a:t>A web platform that provides users access to cloud computing on a subscription basis</a:t>
            </a:r>
          </a:p>
          <a:p>
            <a:pPr lvl="1">
              <a:spcAft>
                <a:spcPts val="800"/>
              </a:spcAft>
            </a:pPr>
            <a:r>
              <a:rPr lang="en-GB" sz="3200" dirty="0"/>
              <a:t>Instead of purchasing the solution one time, as if it would be a product, the software is delivered continuously — like a service.</a:t>
            </a:r>
          </a:p>
          <a:p>
            <a:pPr>
              <a:spcAft>
                <a:spcPts val="800"/>
              </a:spcAft>
            </a:pPr>
            <a:endParaRPr lang="en-US" sz="3600" dirty="0"/>
          </a:p>
        </p:txBody>
      </p:sp>
    </p:spTree>
    <p:extLst>
      <p:ext uri="{BB962C8B-B14F-4D97-AF65-F5344CB8AC3E}">
        <p14:creationId xmlns:p14="http://schemas.microsoft.com/office/powerpoint/2010/main" val="33192936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software</a:t>
            </a:r>
          </a:p>
        </p:txBody>
      </p:sp>
      <p:sp>
        <p:nvSpPr>
          <p:cNvPr id="3" name="Content Placeholder 2"/>
          <p:cNvSpPr>
            <a:spLocks noGrp="1"/>
          </p:cNvSpPr>
          <p:nvPr>
            <p:ph idx="1"/>
          </p:nvPr>
        </p:nvSpPr>
        <p:spPr/>
        <p:txBody>
          <a:bodyPr/>
          <a:lstStyle/>
          <a:p>
            <a:r>
              <a:rPr lang="en-GB" dirty="0"/>
              <a:t>web applications or mobile apps that users can access via a web browser</a:t>
            </a:r>
          </a:p>
        </p:txBody>
      </p:sp>
      <p:pic>
        <p:nvPicPr>
          <p:cNvPr id="4" name="Picture 2">
            <a:extLst>
              <a:ext uri="{FF2B5EF4-FFF2-40B4-BE49-F238E27FC236}">
                <a16:creationId xmlns:a16="http://schemas.microsoft.com/office/drawing/2014/main" id="{C4DAB4A5-AF2F-899D-7768-86BE1553B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7470" y="2266950"/>
            <a:ext cx="7648575"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2324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is software provided</a:t>
            </a:r>
          </a:p>
        </p:txBody>
      </p:sp>
      <p:sp>
        <p:nvSpPr>
          <p:cNvPr id="3" name="Content Placeholder 2"/>
          <p:cNvSpPr>
            <a:spLocks noGrp="1"/>
          </p:cNvSpPr>
          <p:nvPr>
            <p:ph idx="1"/>
          </p:nvPr>
        </p:nvSpPr>
        <p:spPr/>
        <p:txBody>
          <a:bodyPr>
            <a:normAutofit/>
          </a:bodyPr>
          <a:lstStyle/>
          <a:p>
            <a:r>
              <a:rPr lang="en-GB" dirty="0"/>
              <a:t>SaaS is a service that delivers a software application—which the cloud service provider manages—to its users</a:t>
            </a:r>
          </a:p>
          <a:p>
            <a:pPr lvl="1"/>
            <a:r>
              <a:rPr lang="en-GB" dirty="0"/>
              <a:t>Software updates, bug fixes, and other general software maintenance are taken care of for the user</a:t>
            </a:r>
          </a:p>
          <a:p>
            <a:r>
              <a:rPr lang="en-GB" dirty="0"/>
              <a:t>SaaS apps are web applications or mobile apps that users can access via a web browser</a:t>
            </a:r>
          </a:p>
          <a:p>
            <a:pPr lvl="1"/>
            <a:r>
              <a:rPr lang="en-GB" dirty="0"/>
              <a:t>Users connect to the cloud applications via a dashboard or API</a:t>
            </a:r>
          </a:p>
          <a:p>
            <a:r>
              <a:rPr lang="en-GB" dirty="0"/>
              <a:t>SaaS eliminates the need to have an app installed locally on each individual user’s computer</a:t>
            </a:r>
          </a:p>
          <a:p>
            <a:pPr lvl="1"/>
            <a:r>
              <a:rPr lang="en-GB" dirty="0"/>
              <a:t>allowing team access to the software</a:t>
            </a:r>
          </a:p>
          <a:p>
            <a:endParaRPr lang="en-GB" dirty="0"/>
          </a:p>
        </p:txBody>
      </p:sp>
    </p:spTree>
    <p:extLst>
      <p:ext uri="{BB962C8B-B14F-4D97-AF65-F5344CB8AC3E}">
        <p14:creationId xmlns:p14="http://schemas.microsoft.com/office/powerpoint/2010/main" val="13497297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SaaS characteristics</a:t>
            </a:r>
          </a:p>
        </p:txBody>
      </p:sp>
      <p:sp>
        <p:nvSpPr>
          <p:cNvPr id="3" name="Content Placeholder 2"/>
          <p:cNvSpPr>
            <a:spLocks noGrp="1"/>
          </p:cNvSpPr>
          <p:nvPr>
            <p:ph idx="1"/>
          </p:nvPr>
        </p:nvSpPr>
        <p:spPr/>
        <p:txBody>
          <a:bodyPr>
            <a:normAutofit/>
          </a:bodyPr>
          <a:lstStyle/>
          <a:p>
            <a:r>
              <a:rPr lang="en-GB" dirty="0"/>
              <a:t>Centralized Hosting /Delivery</a:t>
            </a:r>
          </a:p>
          <a:p>
            <a:pPr lvl="1"/>
            <a:r>
              <a:rPr lang="en-GB" dirty="0"/>
              <a:t>Users are provided with applications that are accessible </a:t>
            </a:r>
            <a:r>
              <a:rPr lang="en-GB" dirty="0">
                <a:solidFill>
                  <a:srgbClr val="FF0000"/>
                </a:solidFill>
              </a:rPr>
              <a:t>anytime</a:t>
            </a:r>
            <a:r>
              <a:rPr lang="en-GB" dirty="0"/>
              <a:t> and from </a:t>
            </a:r>
            <a:r>
              <a:rPr lang="en-GB" dirty="0">
                <a:solidFill>
                  <a:srgbClr val="FF0000"/>
                </a:solidFill>
              </a:rPr>
              <a:t>anywhere</a:t>
            </a:r>
          </a:p>
          <a:p>
            <a:pPr lvl="1"/>
            <a:r>
              <a:rPr lang="en-GB" dirty="0"/>
              <a:t>These applications are provided in </a:t>
            </a:r>
            <a:r>
              <a:rPr lang="en-GB" dirty="0">
                <a:solidFill>
                  <a:srgbClr val="FF0000"/>
                </a:solidFill>
              </a:rPr>
              <a:t>one-to-many</a:t>
            </a:r>
            <a:r>
              <a:rPr lang="en-GB" dirty="0"/>
              <a:t> mechanism</a:t>
            </a:r>
          </a:p>
          <a:p>
            <a:pPr lvl="1"/>
            <a:r>
              <a:rPr lang="en-GB" dirty="0"/>
              <a:t>UI powered by </a:t>
            </a:r>
            <a:r>
              <a:rPr lang="en-GB" dirty="0">
                <a:solidFill>
                  <a:srgbClr val="FF0000"/>
                </a:solidFill>
              </a:rPr>
              <a:t>“thin client” </a:t>
            </a:r>
            <a:r>
              <a:rPr lang="en-GB" dirty="0"/>
              <a:t>applications</a:t>
            </a:r>
          </a:p>
          <a:p>
            <a:r>
              <a:rPr lang="en-GB" dirty="0">
                <a:solidFill>
                  <a:srgbClr val="FF0000"/>
                </a:solidFill>
              </a:rPr>
              <a:t>SLA </a:t>
            </a:r>
            <a:r>
              <a:rPr lang="en-GB" dirty="0"/>
              <a:t>– Service Level Agreement</a:t>
            </a:r>
          </a:p>
          <a:p>
            <a:r>
              <a:rPr lang="en-GB" dirty="0"/>
              <a:t>Stateless</a:t>
            </a:r>
          </a:p>
          <a:p>
            <a:r>
              <a:rPr lang="en-GB" dirty="0"/>
              <a:t>Loosely coupled</a:t>
            </a:r>
          </a:p>
          <a:p>
            <a:r>
              <a:rPr lang="en-GB" dirty="0"/>
              <a:t>Modular </a:t>
            </a:r>
          </a:p>
        </p:txBody>
      </p:sp>
    </p:spTree>
    <p:extLst>
      <p:ext uri="{BB962C8B-B14F-4D97-AF65-F5344CB8AC3E}">
        <p14:creationId xmlns:p14="http://schemas.microsoft.com/office/powerpoint/2010/main" val="1851589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336800" y="76200"/>
            <a:ext cx="9652000" cy="1143000"/>
          </a:xfrm>
        </p:spPr>
        <p:txBody>
          <a:bodyPr/>
          <a:lstStyle/>
          <a:p>
            <a:pPr eaLnBrk="1" hangingPunct="1"/>
            <a:r>
              <a:rPr lang="en-US" altLang="en-US" sz="4000"/>
              <a:t>Cloud Computing Characteristics</a:t>
            </a:r>
          </a:p>
        </p:txBody>
      </p:sp>
      <p:sp>
        <p:nvSpPr>
          <p:cNvPr id="14339"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fld id="{C747FF9A-3059-46C3-9264-FFAF51DE654E}" type="slidenum">
              <a:rPr lang="en-US" altLang="en-US" sz="1200">
                <a:solidFill>
                  <a:schemeClr val="bg1"/>
                </a:solidFill>
              </a:rPr>
              <a:pPr/>
              <a:t>12</a:t>
            </a:fld>
            <a:endParaRPr lang="en-US" altLang="en-US" sz="1200">
              <a:solidFill>
                <a:schemeClr val="bg1"/>
              </a:solidFill>
            </a:endParaRPr>
          </a:p>
        </p:txBody>
      </p:sp>
      <p:sp>
        <p:nvSpPr>
          <p:cNvPr id="28" name="TextBox 14"/>
          <p:cNvSpPr txBox="1">
            <a:spLocks noChangeArrowheads="1"/>
          </p:cNvSpPr>
          <p:nvPr/>
        </p:nvSpPr>
        <p:spPr bwMode="auto">
          <a:xfrm>
            <a:off x="1217085" y="1535836"/>
            <a:ext cx="3005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defRPr/>
            </a:pPr>
            <a:r>
              <a:rPr lang="en-US" b="1" kern="0" dirty="0">
                <a:solidFill>
                  <a:srgbClr val="000000"/>
                </a:solidFill>
                <a:ea typeface="ＭＳ Ｐゴシック" pitchFamily="-97" charset="-128"/>
              </a:rPr>
              <a:t>Essential Characteristics:</a:t>
            </a:r>
          </a:p>
        </p:txBody>
      </p:sp>
      <p:sp>
        <p:nvSpPr>
          <p:cNvPr id="37" name="Rectangle 36"/>
          <p:cNvSpPr/>
          <p:nvPr/>
        </p:nvSpPr>
        <p:spPr bwMode="auto">
          <a:xfrm>
            <a:off x="1327151" y="2226398"/>
            <a:ext cx="8737600" cy="1219200"/>
          </a:xfrm>
          <a:prstGeom prst="rect">
            <a:avLst/>
          </a:prstGeom>
          <a:solidFill>
            <a:schemeClr val="bg1"/>
          </a:solidFill>
          <a:ln w="25400" cap="flat" cmpd="sng" algn="ctr">
            <a:noFill/>
            <a:prstDash val="solid"/>
          </a:ln>
          <a:effectLst/>
        </p:spPr>
        <p:txBody>
          <a:bodyPr anchor="ct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pPr algn="ctr" eaLnBrk="1" hangingPunct="1"/>
            <a:endParaRPr lang="en-US" altLang="en-US" sz="1800">
              <a:solidFill>
                <a:srgbClr val="FFFFFF"/>
              </a:solidFill>
              <a:latin typeface="Arial" pitchFamily="34" charset="0"/>
            </a:endParaRPr>
          </a:p>
        </p:txBody>
      </p:sp>
      <p:sp>
        <p:nvSpPr>
          <p:cNvPr id="38" name="Rounded Rectangle 37"/>
          <p:cNvSpPr/>
          <p:nvPr/>
        </p:nvSpPr>
        <p:spPr bwMode="auto">
          <a:xfrm>
            <a:off x="1534585" y="3059836"/>
            <a:ext cx="4057649" cy="322262"/>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Resource</a:t>
            </a:r>
            <a:r>
              <a:rPr lang="en-US" sz="1800" kern="0" dirty="0">
                <a:solidFill>
                  <a:srgbClr val="000000"/>
                </a:solidFill>
                <a:latin typeface="Arial"/>
              </a:rPr>
              <a:t> </a:t>
            </a:r>
            <a:r>
              <a:rPr lang="en-US" sz="1800" b="1" kern="0" dirty="0">
                <a:solidFill>
                  <a:srgbClr val="000000"/>
                </a:solidFill>
                <a:latin typeface="Arial"/>
              </a:rPr>
              <a:t>Pooling</a:t>
            </a:r>
          </a:p>
        </p:txBody>
      </p:sp>
      <p:sp>
        <p:nvSpPr>
          <p:cNvPr id="39" name="Rounded Rectangle 38"/>
          <p:cNvSpPr/>
          <p:nvPr/>
        </p:nvSpPr>
        <p:spPr bwMode="auto">
          <a:xfrm>
            <a:off x="1534585" y="2675662"/>
            <a:ext cx="4057649"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Broad</a:t>
            </a:r>
            <a:r>
              <a:rPr lang="en-US" sz="1800" kern="0" dirty="0">
                <a:solidFill>
                  <a:srgbClr val="000000"/>
                </a:solidFill>
                <a:latin typeface="Arial"/>
              </a:rPr>
              <a:t> </a:t>
            </a:r>
            <a:r>
              <a:rPr lang="en-US" sz="1800" b="1" kern="0" dirty="0">
                <a:solidFill>
                  <a:srgbClr val="000000"/>
                </a:solidFill>
                <a:latin typeface="Arial"/>
              </a:rPr>
              <a:t>Network</a:t>
            </a:r>
            <a:r>
              <a:rPr lang="en-US" sz="1800" kern="0" dirty="0">
                <a:solidFill>
                  <a:srgbClr val="000000"/>
                </a:solidFill>
                <a:latin typeface="Arial"/>
              </a:rPr>
              <a:t> </a:t>
            </a:r>
            <a:r>
              <a:rPr lang="en-US" sz="1800" b="1" kern="0" dirty="0">
                <a:solidFill>
                  <a:srgbClr val="000000"/>
                </a:solidFill>
                <a:latin typeface="Arial"/>
              </a:rPr>
              <a:t>Access</a:t>
            </a:r>
          </a:p>
        </p:txBody>
      </p:sp>
      <p:sp>
        <p:nvSpPr>
          <p:cNvPr id="40" name="Rounded Rectangle 39"/>
          <p:cNvSpPr/>
          <p:nvPr/>
        </p:nvSpPr>
        <p:spPr bwMode="auto">
          <a:xfrm>
            <a:off x="5799667" y="2675662"/>
            <a:ext cx="4057651"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Rapid</a:t>
            </a:r>
            <a:r>
              <a:rPr lang="en-US" sz="1800" kern="0" dirty="0">
                <a:solidFill>
                  <a:srgbClr val="000000"/>
                </a:solidFill>
                <a:latin typeface="Arial"/>
              </a:rPr>
              <a:t> </a:t>
            </a:r>
            <a:r>
              <a:rPr lang="en-US" sz="1800" b="1" kern="0" dirty="0">
                <a:solidFill>
                  <a:srgbClr val="000000"/>
                </a:solidFill>
                <a:latin typeface="Arial"/>
              </a:rPr>
              <a:t>Elasticity</a:t>
            </a:r>
          </a:p>
        </p:txBody>
      </p:sp>
      <p:sp>
        <p:nvSpPr>
          <p:cNvPr id="41" name="Rounded Rectangle 40"/>
          <p:cNvSpPr/>
          <p:nvPr/>
        </p:nvSpPr>
        <p:spPr bwMode="auto">
          <a:xfrm>
            <a:off x="5799667" y="3059836"/>
            <a:ext cx="4057651" cy="322262"/>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Measured</a:t>
            </a:r>
            <a:r>
              <a:rPr lang="en-US" sz="1800" kern="0" dirty="0">
                <a:solidFill>
                  <a:srgbClr val="000000"/>
                </a:solidFill>
                <a:latin typeface="Arial"/>
              </a:rPr>
              <a:t> </a:t>
            </a:r>
            <a:r>
              <a:rPr lang="en-US" sz="1800" b="1" kern="0" dirty="0">
                <a:solidFill>
                  <a:srgbClr val="000000"/>
                </a:solidFill>
                <a:latin typeface="Arial"/>
              </a:rPr>
              <a:t>Service</a:t>
            </a:r>
          </a:p>
        </p:txBody>
      </p:sp>
      <p:sp>
        <p:nvSpPr>
          <p:cNvPr id="42" name="Rounded Rectangle 41"/>
          <p:cNvSpPr/>
          <p:nvPr/>
        </p:nvSpPr>
        <p:spPr bwMode="auto">
          <a:xfrm>
            <a:off x="1519767" y="2270849"/>
            <a:ext cx="8322733" cy="322263"/>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On Demand Self-Service</a:t>
            </a:r>
          </a:p>
        </p:txBody>
      </p:sp>
      <p:sp>
        <p:nvSpPr>
          <p:cNvPr id="21" name="TextBox 14"/>
          <p:cNvSpPr txBox="1">
            <a:spLocks noChangeArrowheads="1"/>
          </p:cNvSpPr>
          <p:nvPr/>
        </p:nvSpPr>
        <p:spPr bwMode="auto">
          <a:xfrm>
            <a:off x="1327151" y="3730455"/>
            <a:ext cx="367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defRPr/>
            </a:pPr>
            <a:r>
              <a:rPr lang="en-US" b="1" kern="0" dirty="0">
                <a:solidFill>
                  <a:srgbClr val="000000"/>
                </a:solidFill>
                <a:ea typeface="ＭＳ Ｐゴシック" pitchFamily="-97" charset="-128"/>
              </a:rPr>
              <a:t>Other Common Characteristics:</a:t>
            </a:r>
          </a:p>
        </p:txBody>
      </p:sp>
      <p:sp>
        <p:nvSpPr>
          <p:cNvPr id="22" name="Rounded Rectangle 21"/>
          <p:cNvSpPr/>
          <p:nvPr/>
        </p:nvSpPr>
        <p:spPr bwMode="auto">
          <a:xfrm>
            <a:off x="1397000" y="5822780"/>
            <a:ext cx="4057651" cy="3651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Low Cost Software</a:t>
            </a:r>
          </a:p>
        </p:txBody>
      </p:sp>
      <p:sp>
        <p:nvSpPr>
          <p:cNvPr id="23" name="Rounded Rectangle 22"/>
          <p:cNvSpPr/>
          <p:nvPr/>
        </p:nvSpPr>
        <p:spPr bwMode="auto">
          <a:xfrm>
            <a:off x="1371600" y="5330655"/>
            <a:ext cx="4057651" cy="366713"/>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Virtualization</a:t>
            </a:r>
          </a:p>
        </p:txBody>
      </p:sp>
      <p:sp>
        <p:nvSpPr>
          <p:cNvPr id="24" name="Rounded Rectangle 23"/>
          <p:cNvSpPr/>
          <p:nvPr/>
        </p:nvSpPr>
        <p:spPr bwMode="auto">
          <a:xfrm>
            <a:off x="5662084" y="5330655"/>
            <a:ext cx="4055533" cy="3651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Service Orientation</a:t>
            </a:r>
          </a:p>
        </p:txBody>
      </p:sp>
      <p:sp>
        <p:nvSpPr>
          <p:cNvPr id="25" name="Rounded Rectangle 24"/>
          <p:cNvSpPr/>
          <p:nvPr/>
        </p:nvSpPr>
        <p:spPr bwMode="auto">
          <a:xfrm>
            <a:off x="5662084" y="5810080"/>
            <a:ext cx="4055533" cy="3651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Advanced Security</a:t>
            </a:r>
          </a:p>
        </p:txBody>
      </p:sp>
      <p:sp>
        <p:nvSpPr>
          <p:cNvPr id="26" name="Rounded Rectangle 25"/>
          <p:cNvSpPr/>
          <p:nvPr/>
        </p:nvSpPr>
        <p:spPr>
          <a:xfrm>
            <a:off x="1397000" y="4873455"/>
            <a:ext cx="4057651"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Homogeneity</a:t>
            </a:r>
          </a:p>
        </p:txBody>
      </p:sp>
      <p:sp>
        <p:nvSpPr>
          <p:cNvPr id="27" name="Rounded Rectangle 26"/>
          <p:cNvSpPr/>
          <p:nvPr/>
        </p:nvSpPr>
        <p:spPr>
          <a:xfrm>
            <a:off x="1397000" y="4428955"/>
            <a:ext cx="4057651"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Massive Scale</a:t>
            </a:r>
          </a:p>
        </p:txBody>
      </p:sp>
      <p:sp>
        <p:nvSpPr>
          <p:cNvPr id="29" name="Rounded Rectangle 28"/>
          <p:cNvSpPr/>
          <p:nvPr/>
        </p:nvSpPr>
        <p:spPr>
          <a:xfrm>
            <a:off x="5662084" y="4416255"/>
            <a:ext cx="4055533"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Resilient Computing</a:t>
            </a:r>
          </a:p>
        </p:txBody>
      </p:sp>
      <p:sp>
        <p:nvSpPr>
          <p:cNvPr id="30" name="Rounded Rectangle 29"/>
          <p:cNvSpPr/>
          <p:nvPr/>
        </p:nvSpPr>
        <p:spPr>
          <a:xfrm>
            <a:off x="5662084" y="4873455"/>
            <a:ext cx="4055533"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Geographic</a:t>
            </a:r>
            <a:r>
              <a:rPr lang="en-US" sz="1800" kern="0" dirty="0">
                <a:solidFill>
                  <a:srgbClr val="000000"/>
                </a:solidFill>
                <a:latin typeface="Arial"/>
              </a:rPr>
              <a:t> </a:t>
            </a:r>
            <a:r>
              <a:rPr lang="en-US" sz="1800" b="1" kern="0" dirty="0">
                <a:solidFill>
                  <a:srgbClr val="000000"/>
                </a:solidFill>
                <a:latin typeface="Arial"/>
              </a:rPr>
              <a:t>Distribution</a:t>
            </a:r>
          </a:p>
        </p:txBody>
      </p:sp>
    </p:spTree>
    <p:extLst>
      <p:ext uri="{BB962C8B-B14F-4D97-AF65-F5344CB8AC3E}">
        <p14:creationId xmlns:p14="http://schemas.microsoft.com/office/powerpoint/2010/main" val="41937014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ircle(in)">
                                      <p:cBhvr>
                                        <p:cTn id="7" dur="500"/>
                                        <p:tgtEl>
                                          <p:spTgt spid="42"/>
                                        </p:tgtEl>
                                      </p:cBhvr>
                                    </p:animEffect>
                                  </p:childTnLst>
                                </p:cTn>
                              </p:par>
                            </p:childTnLst>
                          </p:cTn>
                        </p:par>
                        <p:par>
                          <p:cTn id="8" fill="hold" nodeType="afterGroup">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circle(in)">
                                      <p:cBhvr>
                                        <p:cTn id="11" dur="500"/>
                                        <p:tgtEl>
                                          <p:spTgt spid="39"/>
                                        </p:tgtEl>
                                      </p:cBhvr>
                                    </p:animEffect>
                                  </p:childTnLst>
                                </p:cTn>
                              </p:par>
                            </p:childTnLst>
                          </p:cTn>
                        </p:par>
                        <p:par>
                          <p:cTn id="12" fill="hold" nodeType="afterGroup">
                            <p:stCondLst>
                              <p:cond delay="1000"/>
                            </p:stCondLst>
                            <p:childTnLst>
                              <p:par>
                                <p:cTn id="13" presetID="6" presetClass="entr" presetSubtype="16"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circle(in)">
                                      <p:cBhvr>
                                        <p:cTn id="15" dur="500"/>
                                        <p:tgtEl>
                                          <p:spTgt spid="38"/>
                                        </p:tgtEl>
                                      </p:cBhvr>
                                    </p:animEffect>
                                  </p:childTnLst>
                                </p:cTn>
                              </p:par>
                            </p:childTnLst>
                          </p:cTn>
                        </p:par>
                        <p:par>
                          <p:cTn id="16" fill="hold" nodeType="afterGroup">
                            <p:stCondLst>
                              <p:cond delay="1500"/>
                            </p:stCondLst>
                            <p:childTnLst>
                              <p:par>
                                <p:cTn id="17" presetID="6" presetClass="entr" presetSubtype="16"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circle(in)">
                                      <p:cBhvr>
                                        <p:cTn id="19" dur="500"/>
                                        <p:tgtEl>
                                          <p:spTgt spid="40"/>
                                        </p:tgtEl>
                                      </p:cBhvr>
                                    </p:animEffect>
                                  </p:childTnLst>
                                </p:cTn>
                              </p:par>
                            </p:childTnLst>
                          </p:cTn>
                        </p:par>
                        <p:par>
                          <p:cTn id="20" fill="hold" nodeType="afterGroup">
                            <p:stCondLst>
                              <p:cond delay="2000"/>
                            </p:stCondLst>
                            <p:childTnLst>
                              <p:par>
                                <p:cTn id="21" presetID="6" presetClass="entr" presetSubtype="16"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circle(in)">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circle(in)">
                                      <p:cBhvr>
                                        <p:cTn id="28" dur="500"/>
                                        <p:tgtEl>
                                          <p:spTgt spid="27"/>
                                        </p:tgtEl>
                                      </p:cBhvr>
                                    </p:animEffect>
                                  </p:childTnLst>
                                </p:cTn>
                              </p:par>
                            </p:childTnLst>
                          </p:cTn>
                        </p:par>
                        <p:par>
                          <p:cTn id="29" fill="hold">
                            <p:stCondLst>
                              <p:cond delay="500"/>
                            </p:stCondLst>
                            <p:childTnLst>
                              <p:par>
                                <p:cTn id="30" presetID="6" presetClass="entr" presetSubtype="16"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circle(in)">
                                      <p:cBhvr>
                                        <p:cTn id="32" dur="500"/>
                                        <p:tgtEl>
                                          <p:spTgt spid="26"/>
                                        </p:tgtEl>
                                      </p:cBhvr>
                                    </p:animEffect>
                                  </p:childTnLst>
                                </p:cTn>
                              </p:par>
                            </p:childTnLst>
                          </p:cTn>
                        </p:par>
                        <p:par>
                          <p:cTn id="33" fill="hold">
                            <p:stCondLst>
                              <p:cond delay="1000"/>
                            </p:stCondLst>
                            <p:childTnLst>
                              <p:par>
                                <p:cTn id="34" presetID="6" presetClass="entr" presetSubtype="16"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circle(in)">
                                      <p:cBhvr>
                                        <p:cTn id="36" dur="500"/>
                                        <p:tgtEl>
                                          <p:spTgt spid="23"/>
                                        </p:tgtEl>
                                      </p:cBhvr>
                                    </p:animEffect>
                                  </p:childTnLst>
                                </p:cTn>
                              </p:par>
                            </p:childTnLst>
                          </p:cTn>
                        </p:par>
                        <p:par>
                          <p:cTn id="37" fill="hold">
                            <p:stCondLst>
                              <p:cond delay="1500"/>
                            </p:stCondLst>
                            <p:childTnLst>
                              <p:par>
                                <p:cTn id="38" presetID="6" presetClass="entr" presetSubtype="16"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circle(in)">
                                      <p:cBhvr>
                                        <p:cTn id="40" dur="500"/>
                                        <p:tgtEl>
                                          <p:spTgt spid="22"/>
                                        </p:tgtEl>
                                      </p:cBhvr>
                                    </p:animEffect>
                                  </p:childTnLst>
                                </p:cTn>
                              </p:par>
                            </p:childTnLst>
                          </p:cTn>
                        </p:par>
                        <p:par>
                          <p:cTn id="41" fill="hold">
                            <p:stCondLst>
                              <p:cond delay="2000"/>
                            </p:stCondLst>
                            <p:childTnLst>
                              <p:par>
                                <p:cTn id="42" presetID="6" presetClass="entr" presetSubtype="16"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circle(in)">
                                      <p:cBhvr>
                                        <p:cTn id="44" dur="500"/>
                                        <p:tgtEl>
                                          <p:spTgt spid="29"/>
                                        </p:tgtEl>
                                      </p:cBhvr>
                                    </p:animEffect>
                                  </p:childTnLst>
                                </p:cTn>
                              </p:par>
                            </p:childTnLst>
                          </p:cTn>
                        </p:par>
                        <p:par>
                          <p:cTn id="45" fill="hold">
                            <p:stCondLst>
                              <p:cond delay="2500"/>
                            </p:stCondLst>
                            <p:childTnLst>
                              <p:par>
                                <p:cTn id="46" presetID="6" presetClass="entr" presetSubtype="16" fill="hold" grpId="0"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circle(in)">
                                      <p:cBhvr>
                                        <p:cTn id="48" dur="500"/>
                                        <p:tgtEl>
                                          <p:spTgt spid="30"/>
                                        </p:tgtEl>
                                      </p:cBhvr>
                                    </p:animEffect>
                                  </p:childTnLst>
                                </p:cTn>
                              </p:par>
                            </p:childTnLst>
                          </p:cTn>
                        </p:par>
                        <p:par>
                          <p:cTn id="49" fill="hold">
                            <p:stCondLst>
                              <p:cond delay="3000"/>
                            </p:stCondLst>
                            <p:childTnLst>
                              <p:par>
                                <p:cTn id="50" presetID="6" presetClass="entr" presetSubtype="16"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circle(in)">
                                      <p:cBhvr>
                                        <p:cTn id="52" dur="500"/>
                                        <p:tgtEl>
                                          <p:spTgt spid="24"/>
                                        </p:tgtEl>
                                      </p:cBhvr>
                                    </p:animEffect>
                                  </p:childTnLst>
                                </p:cTn>
                              </p:par>
                            </p:childTnLst>
                          </p:cTn>
                        </p:par>
                        <p:par>
                          <p:cTn id="53" fill="hold">
                            <p:stCondLst>
                              <p:cond delay="3500"/>
                            </p:stCondLst>
                            <p:childTnLst>
                              <p:par>
                                <p:cTn id="54" presetID="6" presetClass="entr" presetSubtype="16"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circle(in)">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22" grpId="0" animBg="1"/>
      <p:bldP spid="23" grpId="0" animBg="1"/>
      <p:bldP spid="24" grpId="0" animBg="1"/>
      <p:bldP spid="25" grpId="0" animBg="1"/>
      <p:bldP spid="26" grpId="0" animBg="1"/>
      <p:bldP spid="27" grpId="0" animBg="1"/>
      <p:bldP spid="29" grpId="0" animBg="1"/>
      <p:bldP spid="30"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 activities in SaaS</a:t>
            </a:r>
          </a:p>
        </p:txBody>
      </p:sp>
      <p:sp>
        <p:nvSpPr>
          <p:cNvPr id="3" name="Content Placeholder 2"/>
          <p:cNvSpPr>
            <a:spLocks noGrp="1"/>
          </p:cNvSpPr>
          <p:nvPr>
            <p:ph idx="1"/>
          </p:nvPr>
        </p:nvSpPr>
        <p:spPr/>
        <p:txBody>
          <a:bodyPr>
            <a:normAutofit/>
          </a:bodyPr>
          <a:lstStyle/>
          <a:p>
            <a:r>
              <a:rPr lang="en-GB" sz="3600" dirty="0">
                <a:solidFill>
                  <a:srgbClr val="FF0000"/>
                </a:solidFill>
              </a:rPr>
              <a:t>Uses </a:t>
            </a:r>
            <a:r>
              <a:rPr lang="en-GB" sz="3600" dirty="0"/>
              <a:t>cloud service</a:t>
            </a:r>
          </a:p>
          <a:p>
            <a:r>
              <a:rPr lang="en-GB" sz="3600" dirty="0">
                <a:solidFill>
                  <a:srgbClr val="FF0000"/>
                </a:solidFill>
              </a:rPr>
              <a:t>Configures </a:t>
            </a:r>
            <a:r>
              <a:rPr lang="en-GB" sz="3600" dirty="0"/>
              <a:t>cloud service </a:t>
            </a:r>
          </a:p>
        </p:txBody>
      </p:sp>
    </p:spTree>
    <p:extLst>
      <p:ext uri="{BB962C8B-B14F-4D97-AF65-F5344CB8AC3E}">
        <p14:creationId xmlns:p14="http://schemas.microsoft.com/office/powerpoint/2010/main" val="28767498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Typical level of control granted to cloud user in SaaS</a:t>
            </a:r>
          </a:p>
        </p:txBody>
      </p:sp>
      <p:sp>
        <p:nvSpPr>
          <p:cNvPr id="3" name="Content Placeholder 2"/>
          <p:cNvSpPr>
            <a:spLocks noGrp="1"/>
          </p:cNvSpPr>
          <p:nvPr>
            <p:ph idx="1"/>
          </p:nvPr>
        </p:nvSpPr>
        <p:spPr/>
        <p:txBody>
          <a:bodyPr>
            <a:normAutofit/>
          </a:bodyPr>
          <a:lstStyle/>
          <a:p>
            <a:r>
              <a:rPr lang="en-GB" sz="4000" dirty="0"/>
              <a:t>Usage </a:t>
            </a:r>
          </a:p>
          <a:p>
            <a:r>
              <a:rPr lang="en-GB" sz="4000" dirty="0"/>
              <a:t>Usage-related configuration</a:t>
            </a:r>
          </a:p>
        </p:txBody>
      </p:sp>
    </p:spTree>
    <p:extLst>
      <p:ext uri="{BB962C8B-B14F-4D97-AF65-F5344CB8AC3E}">
        <p14:creationId xmlns:p14="http://schemas.microsoft.com/office/powerpoint/2010/main" val="41591290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provider activities in SaaS</a:t>
            </a:r>
          </a:p>
        </p:txBody>
      </p:sp>
      <p:sp>
        <p:nvSpPr>
          <p:cNvPr id="3" name="Content Placeholder 2"/>
          <p:cNvSpPr>
            <a:spLocks noGrp="1"/>
          </p:cNvSpPr>
          <p:nvPr>
            <p:ph idx="1"/>
          </p:nvPr>
        </p:nvSpPr>
        <p:spPr/>
        <p:txBody>
          <a:bodyPr>
            <a:normAutofit/>
          </a:bodyPr>
          <a:lstStyle/>
          <a:p>
            <a:r>
              <a:rPr lang="en-GB" sz="4400" dirty="0"/>
              <a:t>Manage, maintain and implement cloud service </a:t>
            </a:r>
          </a:p>
          <a:p>
            <a:r>
              <a:rPr lang="en-GB" sz="4400" dirty="0"/>
              <a:t>Monitor usage by the consumer of cloud </a:t>
            </a:r>
          </a:p>
        </p:txBody>
      </p:sp>
    </p:spTree>
    <p:extLst>
      <p:ext uri="{BB962C8B-B14F-4D97-AF65-F5344CB8AC3E}">
        <p14:creationId xmlns:p14="http://schemas.microsoft.com/office/powerpoint/2010/main" val="14386651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83DE8-7B45-921B-3B35-74E8B0CA5C93}"/>
              </a:ext>
            </a:extLst>
          </p:cNvPr>
          <p:cNvSpPr>
            <a:spLocks noGrp="1"/>
          </p:cNvSpPr>
          <p:nvPr>
            <p:ph type="title"/>
          </p:nvPr>
        </p:nvSpPr>
        <p:spPr/>
        <p:txBody>
          <a:bodyPr/>
          <a:lstStyle/>
          <a:p>
            <a:r>
              <a:rPr lang="en-GB" dirty="0"/>
              <a:t>Who manages what in SaaS model</a:t>
            </a:r>
            <a:endParaRPr lang="x-none" dirty="0"/>
          </a:p>
        </p:txBody>
      </p:sp>
      <p:sp>
        <p:nvSpPr>
          <p:cNvPr id="3" name="内容占位符 2">
            <a:extLst>
              <a:ext uri="{FF2B5EF4-FFF2-40B4-BE49-F238E27FC236}">
                <a16:creationId xmlns:a16="http://schemas.microsoft.com/office/drawing/2014/main" id="{BDA00325-18F1-6348-B6F2-0DE63E929045}"/>
              </a:ext>
            </a:extLst>
          </p:cNvPr>
          <p:cNvSpPr>
            <a:spLocks noGrp="1"/>
          </p:cNvSpPr>
          <p:nvPr>
            <p:ph idx="1"/>
          </p:nvPr>
        </p:nvSpPr>
        <p:spPr/>
        <p:txBody>
          <a:bodyPr>
            <a:normAutofit fontScale="92500"/>
          </a:bodyPr>
          <a:lstStyle/>
          <a:p>
            <a:r>
              <a:rPr lang="en-US" sz="4000" dirty="0"/>
              <a:t>The application and all of the infrastructure required to deliver it - servers, storage, networking, middleware, application software, data storage - are hosted and managed by the SaaS vendor</a:t>
            </a:r>
          </a:p>
          <a:p>
            <a:pPr lvl="1"/>
            <a:r>
              <a:rPr lang="en-GB" sz="3600" dirty="0"/>
              <a:t>The vendor also manages all upgrades and patches to the software, usually invisibly to customers</a:t>
            </a:r>
          </a:p>
          <a:p>
            <a:r>
              <a:rPr lang="en-GB" sz="4000" dirty="0"/>
              <a:t>Customers can add more users and data storage on demand at additional cost</a:t>
            </a:r>
          </a:p>
          <a:p>
            <a:endParaRPr lang="x-none" sz="4000" dirty="0"/>
          </a:p>
        </p:txBody>
      </p:sp>
    </p:spTree>
    <p:extLst>
      <p:ext uri="{BB962C8B-B14F-4D97-AF65-F5344CB8AC3E}">
        <p14:creationId xmlns:p14="http://schemas.microsoft.com/office/powerpoint/2010/main" val="10668779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Vendors of SaaS</a:t>
            </a:r>
          </a:p>
        </p:txBody>
      </p:sp>
      <p:sp>
        <p:nvSpPr>
          <p:cNvPr id="3" name="Content Placeholder 2"/>
          <p:cNvSpPr>
            <a:spLocks noGrp="1"/>
          </p:cNvSpPr>
          <p:nvPr>
            <p:ph idx="1"/>
          </p:nvPr>
        </p:nvSpPr>
        <p:spPr/>
        <p:txBody>
          <a:bodyPr/>
          <a:lstStyle/>
          <a:p>
            <a:r>
              <a:rPr lang="en-GB"/>
              <a:t>Salesforce.com</a:t>
            </a:r>
            <a:r>
              <a:rPr lang="en-GB" dirty="0"/>
              <a:t>, </a:t>
            </a:r>
          </a:p>
          <a:p>
            <a:r>
              <a:rPr lang="en-GB" dirty="0"/>
              <a:t>Microsoft Office 365</a:t>
            </a:r>
          </a:p>
          <a:p>
            <a:r>
              <a:rPr lang="en-GB" dirty="0"/>
              <a:t>Google documents,</a:t>
            </a:r>
          </a:p>
          <a:p>
            <a:r>
              <a:rPr lang="en-GB" dirty="0"/>
              <a:t>Clarizen.com, </a:t>
            </a:r>
          </a:p>
          <a:p>
            <a:r>
              <a:rPr lang="en-GB" dirty="0"/>
              <a:t>Gmail, </a:t>
            </a:r>
          </a:p>
          <a:p>
            <a:r>
              <a:rPr lang="en-GB" dirty="0"/>
              <a:t>Hotmail, </a:t>
            </a:r>
          </a:p>
          <a:p>
            <a:r>
              <a:rPr lang="en-GB" dirty="0"/>
              <a:t>Quicken online,</a:t>
            </a:r>
          </a:p>
          <a:p>
            <a:r>
              <a:rPr lang="en-GB" dirty="0" err="1"/>
              <a:t>Netsuite</a:t>
            </a:r>
            <a:r>
              <a:rPr lang="en-GB" dirty="0"/>
              <a:t>, </a:t>
            </a:r>
          </a:p>
        </p:txBody>
      </p:sp>
    </p:spTree>
    <p:extLst>
      <p:ext uri="{BB962C8B-B14F-4D97-AF65-F5344CB8AC3E}">
        <p14:creationId xmlns:p14="http://schemas.microsoft.com/office/powerpoint/2010/main" val="18821762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Examples of SaaS - Microsoft Office 365</a:t>
            </a:r>
          </a:p>
        </p:txBody>
      </p:sp>
      <p:sp>
        <p:nvSpPr>
          <p:cNvPr id="3" name="Content Placeholder 2"/>
          <p:cNvSpPr>
            <a:spLocks noGrp="1"/>
          </p:cNvSpPr>
          <p:nvPr>
            <p:ph idx="1"/>
          </p:nvPr>
        </p:nvSpPr>
        <p:spPr/>
        <p:txBody>
          <a:bodyPr>
            <a:normAutofit/>
          </a:bodyPr>
          <a:lstStyle/>
          <a:p>
            <a:r>
              <a:rPr lang="en-GB" sz="3600" dirty="0"/>
              <a:t>The series of web services that provide business owners and individuals with access to Microsoft Office main tools directly from their browsers </a:t>
            </a:r>
          </a:p>
          <a:p>
            <a:r>
              <a:rPr lang="en-GB" sz="3600" dirty="0"/>
              <a:t>Users can access Microsoft editing tools, business email, communication instruments, and documentation software</a:t>
            </a:r>
          </a:p>
        </p:txBody>
      </p:sp>
    </p:spTree>
    <p:extLst>
      <p:ext uri="{BB962C8B-B14F-4D97-AF65-F5344CB8AC3E}">
        <p14:creationId xmlns:p14="http://schemas.microsoft.com/office/powerpoint/2010/main" val="9320898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Examples of SaaS </a:t>
            </a:r>
            <a:r>
              <a:rPr lang="en-GB"/>
              <a:t>- Salesforce</a:t>
            </a:r>
            <a:endParaRPr lang="en-GB" dirty="0"/>
          </a:p>
        </p:txBody>
      </p:sp>
      <p:sp>
        <p:nvSpPr>
          <p:cNvPr id="3" name="Content Placeholder 2"/>
          <p:cNvSpPr>
            <a:spLocks noGrp="1"/>
          </p:cNvSpPr>
          <p:nvPr>
            <p:ph idx="1"/>
          </p:nvPr>
        </p:nvSpPr>
        <p:spPr/>
        <p:txBody>
          <a:bodyPr>
            <a:normAutofit/>
          </a:bodyPr>
          <a:lstStyle/>
          <a:p>
            <a:r>
              <a:rPr lang="en-GB" sz="3600" dirty="0"/>
              <a:t>The most popular CRM on the market that unites marketing, communication, e-commerce</a:t>
            </a:r>
          </a:p>
          <a:p>
            <a:r>
              <a:rPr lang="en-GB" sz="3600" dirty="0"/>
              <a:t>Business owners can keep track of their sales, client relations, communications, and relevant tasks from any device</a:t>
            </a:r>
          </a:p>
          <a:p>
            <a:r>
              <a:rPr lang="en-GB" sz="3600" dirty="0"/>
              <a:t>Salesforce can be integrated into the website — the information about incoming leads will be sent to the platform automatically</a:t>
            </a:r>
          </a:p>
        </p:txBody>
      </p:sp>
    </p:spTree>
    <p:extLst>
      <p:ext uri="{BB962C8B-B14F-4D97-AF65-F5344CB8AC3E}">
        <p14:creationId xmlns:p14="http://schemas.microsoft.com/office/powerpoint/2010/main" val="4214578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93CC7-9FD0-80EC-7965-25761C97E1CA}"/>
              </a:ext>
            </a:extLst>
          </p:cNvPr>
          <p:cNvSpPr>
            <a:spLocks noGrp="1"/>
          </p:cNvSpPr>
          <p:nvPr>
            <p:ph type="title"/>
          </p:nvPr>
        </p:nvSpPr>
        <p:spPr/>
        <p:txBody>
          <a:bodyPr/>
          <a:lstStyle/>
          <a:p>
            <a:r>
              <a:rPr lang="en-AU" dirty="0"/>
              <a:t>SaaS use cases (1)</a:t>
            </a:r>
            <a:endParaRPr lang="x-none" dirty="0"/>
          </a:p>
        </p:txBody>
      </p:sp>
      <p:sp>
        <p:nvSpPr>
          <p:cNvPr id="3" name="内容占位符 2">
            <a:extLst>
              <a:ext uri="{FF2B5EF4-FFF2-40B4-BE49-F238E27FC236}">
                <a16:creationId xmlns:a16="http://schemas.microsoft.com/office/drawing/2014/main" id="{D8473B3B-BE59-70A6-AF7F-81911D8D04B6}"/>
              </a:ext>
            </a:extLst>
          </p:cNvPr>
          <p:cNvSpPr>
            <a:spLocks noGrp="1"/>
          </p:cNvSpPr>
          <p:nvPr>
            <p:ph idx="1"/>
          </p:nvPr>
        </p:nvSpPr>
        <p:spPr/>
        <p:txBody>
          <a:bodyPr>
            <a:normAutofit/>
          </a:bodyPr>
          <a:lstStyle/>
          <a:p>
            <a:r>
              <a:rPr lang="en-GB" sz="3200" dirty="0"/>
              <a:t>Today, just about any personal or employee productivity application is available as SaaS</a:t>
            </a:r>
          </a:p>
          <a:p>
            <a:r>
              <a:rPr lang="en-GB" sz="3200" dirty="0"/>
              <a:t>If an end user or organization can find a SaaS solution with the required functionality, in most cases it will provide a significantly simpler, more scalable and more cost-effective alternative to on-premises software.</a:t>
            </a:r>
            <a:r>
              <a:rPr lang="en-US" sz="3200" dirty="0"/>
              <a:t> </a:t>
            </a:r>
          </a:p>
          <a:p>
            <a:r>
              <a:rPr lang="en-US" sz="3200" dirty="0"/>
              <a:t>Many applications designed originally for the desktop (e.g., Adobe Creative Suite) are now available as SaaS (e.g., Adobe Creative Cloud).</a:t>
            </a:r>
            <a:endParaRPr lang="en-GB" sz="3200" dirty="0"/>
          </a:p>
          <a:p>
            <a:endParaRPr lang="en-GB" sz="3200" dirty="0"/>
          </a:p>
          <a:p>
            <a:endParaRPr lang="x-none" sz="3200" dirty="0"/>
          </a:p>
        </p:txBody>
      </p:sp>
    </p:spTree>
    <p:extLst>
      <p:ext uri="{BB962C8B-B14F-4D97-AF65-F5344CB8AC3E}">
        <p14:creationId xmlns:p14="http://schemas.microsoft.com/office/powerpoint/2010/main" val="23917195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93CC7-9FD0-80EC-7965-25761C97E1CA}"/>
              </a:ext>
            </a:extLst>
          </p:cNvPr>
          <p:cNvSpPr>
            <a:spLocks noGrp="1"/>
          </p:cNvSpPr>
          <p:nvPr>
            <p:ph type="title"/>
          </p:nvPr>
        </p:nvSpPr>
        <p:spPr/>
        <p:txBody>
          <a:bodyPr/>
          <a:lstStyle/>
          <a:p>
            <a:r>
              <a:rPr lang="en-AU" dirty="0"/>
              <a:t>SaaS use cases (2)</a:t>
            </a:r>
            <a:endParaRPr lang="x-none" dirty="0"/>
          </a:p>
        </p:txBody>
      </p:sp>
      <p:sp>
        <p:nvSpPr>
          <p:cNvPr id="3" name="内容占位符 2">
            <a:extLst>
              <a:ext uri="{FF2B5EF4-FFF2-40B4-BE49-F238E27FC236}">
                <a16:creationId xmlns:a16="http://schemas.microsoft.com/office/drawing/2014/main" id="{D8473B3B-BE59-70A6-AF7F-81911D8D04B6}"/>
              </a:ext>
            </a:extLst>
          </p:cNvPr>
          <p:cNvSpPr>
            <a:spLocks noGrp="1"/>
          </p:cNvSpPr>
          <p:nvPr>
            <p:ph idx="1"/>
          </p:nvPr>
        </p:nvSpPr>
        <p:spPr/>
        <p:txBody>
          <a:bodyPr>
            <a:normAutofit/>
          </a:bodyPr>
          <a:lstStyle/>
          <a:p>
            <a:r>
              <a:rPr lang="en-US" sz="4000" dirty="0"/>
              <a:t>SaaS applications people use every day in their personal lives</a:t>
            </a:r>
          </a:p>
          <a:p>
            <a:pPr lvl="1"/>
            <a:r>
              <a:rPr lang="en-US" sz="3600" dirty="0"/>
              <a:t>email</a:t>
            </a:r>
          </a:p>
          <a:p>
            <a:pPr lvl="1"/>
            <a:r>
              <a:rPr lang="en-US" sz="3600" dirty="0"/>
              <a:t>social media</a:t>
            </a:r>
          </a:p>
          <a:p>
            <a:pPr lvl="1"/>
            <a:r>
              <a:rPr lang="en-US" sz="3600" dirty="0"/>
              <a:t>cloud file storage solutions</a:t>
            </a:r>
          </a:p>
          <a:p>
            <a:pPr lvl="1"/>
            <a:r>
              <a:rPr lang="en-US" sz="3600" dirty="0"/>
              <a:t>…</a:t>
            </a:r>
          </a:p>
          <a:p>
            <a:endParaRPr lang="x-none" sz="4000" dirty="0"/>
          </a:p>
        </p:txBody>
      </p:sp>
    </p:spTree>
    <p:extLst>
      <p:ext uri="{BB962C8B-B14F-4D97-AF65-F5344CB8AC3E}">
        <p14:creationId xmlns:p14="http://schemas.microsoft.com/office/powerpoint/2010/main" val="36361190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93CC7-9FD0-80EC-7965-25761C97E1CA}"/>
              </a:ext>
            </a:extLst>
          </p:cNvPr>
          <p:cNvSpPr>
            <a:spLocks noGrp="1"/>
          </p:cNvSpPr>
          <p:nvPr>
            <p:ph type="title"/>
          </p:nvPr>
        </p:nvSpPr>
        <p:spPr/>
        <p:txBody>
          <a:bodyPr/>
          <a:lstStyle/>
          <a:p>
            <a:r>
              <a:rPr lang="en-AU" dirty="0"/>
              <a:t>SaaS use cases (3)</a:t>
            </a:r>
            <a:endParaRPr lang="x-none" dirty="0"/>
          </a:p>
        </p:txBody>
      </p:sp>
      <p:sp>
        <p:nvSpPr>
          <p:cNvPr id="3" name="内容占位符 2">
            <a:extLst>
              <a:ext uri="{FF2B5EF4-FFF2-40B4-BE49-F238E27FC236}">
                <a16:creationId xmlns:a16="http://schemas.microsoft.com/office/drawing/2014/main" id="{D8473B3B-BE59-70A6-AF7F-81911D8D04B6}"/>
              </a:ext>
            </a:extLst>
          </p:cNvPr>
          <p:cNvSpPr>
            <a:spLocks noGrp="1"/>
          </p:cNvSpPr>
          <p:nvPr>
            <p:ph idx="1"/>
          </p:nvPr>
        </p:nvSpPr>
        <p:spPr/>
        <p:txBody>
          <a:bodyPr>
            <a:normAutofit/>
          </a:bodyPr>
          <a:lstStyle/>
          <a:p>
            <a:r>
              <a:rPr lang="en-US" sz="3600" dirty="0"/>
              <a:t>Business or enterprise SaaS solutions</a:t>
            </a:r>
          </a:p>
          <a:p>
            <a:pPr lvl="1"/>
            <a:r>
              <a:rPr lang="en-US" sz="3200" dirty="0"/>
              <a:t>customer relationship management software</a:t>
            </a:r>
          </a:p>
          <a:p>
            <a:pPr lvl="1"/>
            <a:r>
              <a:rPr lang="en-US" sz="3200" dirty="0"/>
              <a:t>marketing software</a:t>
            </a:r>
          </a:p>
          <a:p>
            <a:pPr lvl="1"/>
            <a:r>
              <a:rPr lang="en-US" sz="3200" dirty="0"/>
              <a:t>workflow management</a:t>
            </a:r>
          </a:p>
          <a:p>
            <a:pPr lvl="1"/>
            <a:r>
              <a:rPr lang="en-US" sz="3200" dirty="0"/>
              <a:t>collaboration and messaging</a:t>
            </a:r>
          </a:p>
          <a:p>
            <a:pPr lvl="1"/>
            <a:r>
              <a:rPr lang="en-US" sz="3200" dirty="0"/>
              <a:t>graphics</a:t>
            </a:r>
          </a:p>
          <a:p>
            <a:pPr lvl="1"/>
            <a:r>
              <a:rPr lang="en-US" sz="3200" dirty="0"/>
              <a:t>…</a:t>
            </a:r>
          </a:p>
          <a:p>
            <a:endParaRPr lang="x-none" sz="3600" dirty="0"/>
          </a:p>
        </p:txBody>
      </p:sp>
    </p:spTree>
    <p:extLst>
      <p:ext uri="{BB962C8B-B14F-4D97-AF65-F5344CB8AC3E}">
        <p14:creationId xmlns:p14="http://schemas.microsoft.com/office/powerpoint/2010/main" val="2562549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“cloud”?</a:t>
            </a:r>
          </a:p>
        </p:txBody>
      </p:sp>
      <p:sp>
        <p:nvSpPr>
          <p:cNvPr id="3" name="Content Placeholder 2"/>
          <p:cNvSpPr>
            <a:spLocks noGrp="1"/>
          </p:cNvSpPr>
          <p:nvPr>
            <p:ph idx="1"/>
          </p:nvPr>
        </p:nvSpPr>
        <p:spPr/>
        <p:txBody>
          <a:bodyPr/>
          <a:lstStyle/>
          <a:p>
            <a:endParaRPr lang="en-GB"/>
          </a:p>
        </p:txBody>
      </p:sp>
      <p:pic>
        <p:nvPicPr>
          <p:cNvPr id="922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846" y="1814420"/>
            <a:ext cx="11430000"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27857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Discussion</a:t>
            </a:r>
          </a:p>
        </p:txBody>
      </p:sp>
      <p:sp>
        <p:nvSpPr>
          <p:cNvPr id="3" name="Content Placeholder 2"/>
          <p:cNvSpPr>
            <a:spLocks noGrp="1"/>
          </p:cNvSpPr>
          <p:nvPr>
            <p:ph idx="1"/>
          </p:nvPr>
        </p:nvSpPr>
        <p:spPr/>
        <p:txBody>
          <a:bodyPr>
            <a:normAutofit/>
          </a:bodyPr>
          <a:lstStyle/>
          <a:p>
            <a:r>
              <a:rPr lang="en-GB" sz="3200" dirty="0"/>
              <a:t>Suppose a large organization wants to deliver a customer relationship management (CRM) application to its sales team. </a:t>
            </a:r>
          </a:p>
          <a:p>
            <a:pPr lvl="1"/>
            <a:r>
              <a:rPr lang="en-US" sz="2800" dirty="0"/>
              <a:t>CRM software connects all the data from sales leads and customers. It consolidates all communications (form fills, calls, emails, text messages, and meetings), documents, quotes, purchases, and tasks associated with each lead and client. </a:t>
            </a:r>
          </a:p>
          <a:p>
            <a:r>
              <a:rPr lang="en-GB" sz="3200" dirty="0"/>
              <a:t>Can they choose a SaaS model?</a:t>
            </a:r>
            <a:endParaRPr lang="en-US" sz="3200" dirty="0"/>
          </a:p>
          <a:p>
            <a:endParaRPr lang="en-GB" sz="3200" dirty="0"/>
          </a:p>
        </p:txBody>
      </p:sp>
    </p:spTree>
    <p:extLst>
      <p:ext uri="{BB962C8B-B14F-4D97-AF65-F5344CB8AC3E}">
        <p14:creationId xmlns:p14="http://schemas.microsoft.com/office/powerpoint/2010/main" val="16937588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40B3948-B3F7-5D98-E3FD-0ED0D49BC6BD}"/>
              </a:ext>
            </a:extLst>
          </p:cNvPr>
          <p:cNvSpPr txBox="1"/>
          <p:nvPr>
            <p:custDataLst>
              <p:tags r:id="rId2"/>
            </p:custDataLst>
          </p:nvPr>
        </p:nvSpPr>
        <p:spPr>
          <a:xfrm>
            <a:off x="1219200" y="977900"/>
            <a:ext cx="9753600" cy="3850861"/>
          </a:xfrm>
          <a:prstGeom prst="rect">
            <a:avLst/>
          </a:prstGeom>
          <a:noFill/>
        </p:spPr>
        <p:txBody>
          <a:bodyPr vert="horz" wrap="square" rtlCol="0" anchor="ctr" anchorCtr="0">
            <a:noAutofit/>
          </a:bodyPr>
          <a:lstStyle/>
          <a:p>
            <a:r>
              <a:rPr lang="en-US" sz="2600" dirty="0">
                <a:solidFill>
                  <a:srgbClr val="000000"/>
                </a:solidFill>
                <a:highlight>
                  <a:srgbClr val="FFFF00"/>
                </a:highlight>
                <a:latin typeface="Microsoft Yahei" panose="020B0503020204020204" pitchFamily="34" charset="-122"/>
                <a:ea typeface="Microsoft Yahei" panose="020B0503020204020204" pitchFamily="34" charset="-122"/>
                <a:sym typeface="Microsoft Yahei" panose="020B0503020204020204" pitchFamily="34" charset="-122"/>
              </a:rPr>
              <a:t>Suppose a large organization wants to deliver a customer relationship management (CRM) application to its sales team. </a:t>
            </a:r>
          </a:p>
          <a:p>
            <a:pPr lvl="1"/>
            <a:r>
              <a:rPr lang="en-US" sz="2000"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CRM software connects all the data from sales leads and customers. It consolidates all communications (form fills, calls, emails, text messages, and meetings), documents, quotes, purchases, and tasks associated with each lead and client. </a:t>
            </a:r>
          </a:p>
          <a:p>
            <a:r>
              <a:rPr lang="en-US" sz="2600" dirty="0">
                <a:solidFill>
                  <a:srgbClr val="000000"/>
                </a:solidFill>
                <a:highlight>
                  <a:srgbClr val="FFFF00"/>
                </a:highlight>
                <a:latin typeface="Microsoft Yahei" panose="020B0503020204020204" pitchFamily="34" charset="-122"/>
                <a:ea typeface="Microsoft Yahei" panose="020B0503020204020204" pitchFamily="34" charset="-122"/>
                <a:sym typeface="Microsoft Yahei" panose="020B0503020204020204" pitchFamily="34" charset="-122"/>
              </a:rPr>
              <a:t>Can they choose a SaaS model?</a:t>
            </a:r>
          </a:p>
        </p:txBody>
      </p:sp>
      <p:sp>
        <p:nvSpPr>
          <p:cNvPr id="7" name="文本框 6">
            <a:extLst>
              <a:ext uri="{FF2B5EF4-FFF2-40B4-BE49-F238E27FC236}">
                <a16:creationId xmlns:a16="http://schemas.microsoft.com/office/drawing/2014/main" id="{9F9E18E5-D9E7-5261-5FDD-A0EF54B0F48D}"/>
              </a:ext>
            </a:extLst>
          </p:cNvPr>
          <p:cNvSpPr txBox="1"/>
          <p:nvPr>
            <p:custDataLst>
              <p:tags r:id="rId3"/>
            </p:custDataLst>
          </p:nvPr>
        </p:nvSpPr>
        <p:spPr>
          <a:xfrm>
            <a:off x="2438400" y="4892261"/>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YES</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6AF789C3-B24E-3362-7EA1-3A44DC3DB957}"/>
              </a:ext>
            </a:extLst>
          </p:cNvPr>
          <p:cNvSpPr txBox="1"/>
          <p:nvPr>
            <p:custDataLst>
              <p:tags r:id="rId4"/>
            </p:custDataLst>
          </p:nvPr>
        </p:nvSpPr>
        <p:spPr>
          <a:xfrm>
            <a:off x="2438400" y="5749511"/>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NO</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C7029DCC-8BCE-332E-A3F3-455D26EEBE2C}"/>
              </a:ext>
            </a:extLst>
          </p:cNvPr>
          <p:cNvSpPr>
            <a:spLocks noChangeAspect="1"/>
          </p:cNvSpPr>
          <p:nvPr>
            <p:custDataLst>
              <p:tags r:id="rId5"/>
            </p:custDataLst>
          </p:nvPr>
        </p:nvSpPr>
        <p:spPr>
          <a:xfrm>
            <a:off x="1571625" y="4956554"/>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21F5815-1C4C-00E3-2798-780717FA52C8}"/>
              </a:ext>
            </a:extLst>
          </p:cNvPr>
          <p:cNvSpPr>
            <a:spLocks noChangeAspect="1"/>
          </p:cNvSpPr>
          <p:nvPr>
            <p:custDataLst>
              <p:tags r:id="rId6"/>
            </p:custDataLst>
          </p:nvPr>
        </p:nvSpPr>
        <p:spPr>
          <a:xfrm>
            <a:off x="1571625" y="5813804"/>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5A26103C-37B8-E89B-548D-77F6E92D41F1}"/>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Submit</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5" name="图片 4">
            <a:extLst>
              <a:ext uri="{FF2B5EF4-FFF2-40B4-BE49-F238E27FC236}">
                <a16:creationId xmlns:a16="http://schemas.microsoft.com/office/drawing/2014/main" id="{E5FFEE13-7050-4074-8E79-7D96EE5DF83C}"/>
              </a:ext>
            </a:extLst>
          </p:cNvPr>
          <p:cNvPicPr>
            <a:picLocks/>
          </p:cNvPicPr>
          <p:nvPr>
            <p:custDataLst>
              <p:tags r:id="rId8"/>
            </p:custDataLst>
          </p:nvPr>
        </p:nvPicPr>
        <p:blipFill>
          <a:blip r:embed="rId1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
        <p:nvSpPr>
          <p:cNvPr id="2" name="TipText"/>
          <p:cNvSpPr txBox="1"/>
          <p:nvPr>
            <p:custDataLst>
              <p:tags r:id="rId9"/>
            </p:custDataLst>
          </p:nvPr>
        </p:nvSpPr>
        <p:spPr>
          <a:xfrm>
            <a:off x="1143000" y="109220"/>
            <a:ext cx="2286000" cy="508000"/>
          </a:xfrm>
          <a:prstGeom prst="rect">
            <a:avLst/>
          </a:prstGeom>
          <a:noFill/>
        </p:spPr>
        <p:txBody>
          <a:bodyPr vert="horz" wrap="none" rtlCol="0" anchor="ctr" anchorCtr="0">
            <a:noAutofit/>
          </a:bodyPr>
          <a:lstStyle/>
          <a:p>
            <a:r>
              <a:rPr lang="en-GB" sz="1400">
                <a:solidFill>
                  <a:srgbClr val="808080"/>
                </a:solidFill>
                <a:latin typeface="Microsoft Yahei"/>
                <a:ea typeface="Microsoft Yahei"/>
                <a:sym typeface="Microsoft Yahei"/>
              </a:rPr>
              <a:t>1 answer(s) at most</a:t>
            </a:r>
          </a:p>
        </p:txBody>
      </p:sp>
    </p:spTree>
    <p:custDataLst>
      <p:tags r:id="rId1"/>
    </p:custDataLst>
    <p:extLst>
      <p:ext uri="{BB962C8B-B14F-4D97-AF65-F5344CB8AC3E}">
        <p14:creationId xmlns:p14="http://schemas.microsoft.com/office/powerpoint/2010/main" val="41646572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40B3948-B3F7-5D98-E3FD-0ED0D49BC6BD}"/>
              </a:ext>
            </a:extLst>
          </p:cNvPr>
          <p:cNvSpPr txBox="1"/>
          <p:nvPr>
            <p:custDataLst>
              <p:tags r:id="rId2"/>
            </p:custDataLst>
          </p:nvPr>
        </p:nvSpPr>
        <p:spPr>
          <a:xfrm>
            <a:off x="1219200" y="977900"/>
            <a:ext cx="9753600" cy="3850861"/>
          </a:xfrm>
          <a:prstGeom prst="rect">
            <a:avLst/>
          </a:prstGeom>
          <a:noFill/>
        </p:spPr>
        <p:txBody>
          <a:bodyPr vert="horz" wrap="square" rtlCol="0" anchor="ctr" anchorCtr="0">
            <a:noAutofit/>
          </a:bodyPr>
          <a:lstStyle/>
          <a:p>
            <a:r>
              <a:rPr lang="en-US" sz="2600" dirty="0">
                <a:solidFill>
                  <a:srgbClr val="000000"/>
                </a:solidFill>
                <a:highlight>
                  <a:srgbClr val="FFFF00"/>
                </a:highlight>
                <a:latin typeface="Microsoft Yahei" panose="020B0503020204020204" pitchFamily="34" charset="-122"/>
                <a:ea typeface="Microsoft Yahei" panose="020B0503020204020204" pitchFamily="34" charset="-122"/>
                <a:sym typeface="Microsoft Yahei" panose="020B0503020204020204" pitchFamily="34" charset="-122"/>
              </a:rPr>
              <a:t>Suppose a large organization wants to deliver a customer relationship management (CRM) application to its sales team. </a:t>
            </a:r>
          </a:p>
          <a:p>
            <a:pPr lvl="1"/>
            <a:r>
              <a:rPr lang="en-US" sz="2000"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CRM software connects all the data from sales leads and customers. It consolidates all communications (form fills, calls, emails, text messages, and meetings), documents, quotes, purchases, and tasks associated with each lead and client. </a:t>
            </a:r>
          </a:p>
          <a:p>
            <a:r>
              <a:rPr lang="en-US" sz="2600" dirty="0">
                <a:solidFill>
                  <a:srgbClr val="000000"/>
                </a:solidFill>
                <a:highlight>
                  <a:srgbClr val="FFFF00"/>
                </a:highlight>
                <a:latin typeface="Microsoft Yahei" panose="020B0503020204020204" pitchFamily="34" charset="-122"/>
                <a:ea typeface="Microsoft Yahei" panose="020B0503020204020204" pitchFamily="34" charset="-122"/>
                <a:sym typeface="Microsoft Yahei" panose="020B0503020204020204" pitchFamily="34" charset="-122"/>
              </a:rPr>
              <a:t>Can they choose a SaaS model?</a:t>
            </a:r>
          </a:p>
        </p:txBody>
      </p:sp>
      <p:sp>
        <p:nvSpPr>
          <p:cNvPr id="7" name="文本框 6">
            <a:extLst>
              <a:ext uri="{FF2B5EF4-FFF2-40B4-BE49-F238E27FC236}">
                <a16:creationId xmlns:a16="http://schemas.microsoft.com/office/drawing/2014/main" id="{9F9E18E5-D9E7-5261-5FDD-A0EF54B0F48D}"/>
              </a:ext>
            </a:extLst>
          </p:cNvPr>
          <p:cNvSpPr txBox="1"/>
          <p:nvPr>
            <p:custDataLst>
              <p:tags r:id="rId3"/>
            </p:custDataLst>
          </p:nvPr>
        </p:nvSpPr>
        <p:spPr>
          <a:xfrm>
            <a:off x="2438400" y="4892261"/>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YES</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6AF789C3-B24E-3362-7EA1-3A44DC3DB957}"/>
              </a:ext>
            </a:extLst>
          </p:cNvPr>
          <p:cNvSpPr txBox="1"/>
          <p:nvPr>
            <p:custDataLst>
              <p:tags r:id="rId4"/>
            </p:custDataLst>
          </p:nvPr>
        </p:nvSpPr>
        <p:spPr>
          <a:xfrm>
            <a:off x="2438400" y="5749511"/>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NO</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C7029DCC-8BCE-332E-A3F3-455D26EEBE2C}"/>
              </a:ext>
            </a:extLst>
          </p:cNvPr>
          <p:cNvSpPr>
            <a:spLocks noChangeAspect="1"/>
          </p:cNvSpPr>
          <p:nvPr>
            <p:custDataLst>
              <p:tags r:id="rId5"/>
            </p:custDataLst>
          </p:nvPr>
        </p:nvSpPr>
        <p:spPr>
          <a:xfrm>
            <a:off x="1571625" y="4956554"/>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21F5815-1C4C-00E3-2798-780717FA52C8}"/>
              </a:ext>
            </a:extLst>
          </p:cNvPr>
          <p:cNvSpPr>
            <a:spLocks noChangeAspect="1"/>
          </p:cNvSpPr>
          <p:nvPr>
            <p:custDataLst>
              <p:tags r:id="rId6"/>
            </p:custDataLst>
          </p:nvPr>
        </p:nvSpPr>
        <p:spPr>
          <a:xfrm>
            <a:off x="1571625" y="5813804"/>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5A26103C-37B8-E89B-548D-77F6E92D41F1}"/>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Submit</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a:extLst>
              <a:ext uri="{FF2B5EF4-FFF2-40B4-BE49-F238E27FC236}">
                <a16:creationId xmlns:a16="http://schemas.microsoft.com/office/drawing/2014/main" id="{EFCFA52A-D2CC-4377-AAC5-7C45E344DFF7}"/>
              </a:ext>
            </a:extLst>
          </p:cNvPr>
          <p:cNvGrpSpPr/>
          <p:nvPr>
            <p:custDataLst>
              <p:tags r:id="rId8"/>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271DC1FD-8FD5-F583-AB9D-27B999867096}"/>
                </a:ext>
              </a:extLst>
            </p:cNvPr>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ColorBlock">
              <a:extLst>
                <a:ext uri="{FF2B5EF4-FFF2-40B4-BE49-F238E27FC236}">
                  <a16:creationId xmlns:a16="http://schemas.microsoft.com/office/drawing/2014/main" id="{C956226E-CC6D-99D8-BD30-ABE1D0069F09}"/>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TypeText">
              <a:extLst>
                <a:ext uri="{FF2B5EF4-FFF2-40B4-BE49-F238E27FC236}">
                  <a16:creationId xmlns:a16="http://schemas.microsoft.com/office/drawing/2014/main" id="{6701B9B4-7634-570A-A5DF-4603A2E00368}"/>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en-AU">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Multiple Choice(single)</a:t>
              </a:r>
              <a:endParaRPr lang="x-none">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90B0EA7A-392F-8D0B-BAC0-66FEBDC59C68}"/>
                </a:ext>
              </a:extLst>
            </p:cNvPr>
            <p:cNvSpPr txBox="1"/>
            <p:nvPr>
              <p:custDataLst>
                <p:tags r:id="rId13"/>
              </p:custDataLst>
            </p:nvPr>
          </p:nvSpPr>
          <p:spPr>
            <a:xfrm>
              <a:off x="3022918" y="109220"/>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E5FFEE13-7050-4074-8E79-7D96EE5DF83C}"/>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6177545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BFCA9-1B55-084A-BB2F-4EC012BFD86A}"/>
              </a:ext>
            </a:extLst>
          </p:cNvPr>
          <p:cNvSpPr>
            <a:spLocks noGrp="1"/>
          </p:cNvSpPr>
          <p:nvPr>
            <p:ph type="title"/>
          </p:nvPr>
        </p:nvSpPr>
        <p:spPr/>
        <p:txBody>
          <a:bodyPr/>
          <a:lstStyle/>
          <a:p>
            <a:r>
              <a:rPr lang="en-AU" dirty="0"/>
              <a:t>Discussion</a:t>
            </a:r>
            <a:endParaRPr lang="x-none" dirty="0"/>
          </a:p>
        </p:txBody>
      </p:sp>
      <p:sp>
        <p:nvSpPr>
          <p:cNvPr id="3" name="内容占位符 2">
            <a:extLst>
              <a:ext uri="{FF2B5EF4-FFF2-40B4-BE49-F238E27FC236}">
                <a16:creationId xmlns:a16="http://schemas.microsoft.com/office/drawing/2014/main" id="{3E07F7D4-6751-DFEB-EF78-F114407481C4}"/>
              </a:ext>
            </a:extLst>
          </p:cNvPr>
          <p:cNvSpPr>
            <a:spLocks noGrp="1"/>
          </p:cNvSpPr>
          <p:nvPr>
            <p:ph idx="1"/>
          </p:nvPr>
        </p:nvSpPr>
        <p:spPr/>
        <p:txBody>
          <a:bodyPr>
            <a:normAutofit/>
          </a:bodyPr>
          <a:lstStyle/>
          <a:p>
            <a:r>
              <a:rPr lang="en-AU" sz="4800" dirty="0"/>
              <a:t>If the company chooses a SaaS model, </a:t>
            </a:r>
          </a:p>
          <a:p>
            <a:pPr lvl="1"/>
            <a:r>
              <a:rPr lang="en-AU" sz="4400" dirty="0"/>
              <a:t>what will be their own responsibility?</a:t>
            </a:r>
          </a:p>
          <a:p>
            <a:pPr lvl="1"/>
            <a:r>
              <a:rPr lang="en-AU" sz="4400" dirty="0"/>
              <a:t>what will be provided by the cloud provider?</a:t>
            </a:r>
          </a:p>
        </p:txBody>
      </p:sp>
    </p:spTree>
    <p:extLst>
      <p:ext uri="{BB962C8B-B14F-4D97-AF65-F5344CB8AC3E}">
        <p14:creationId xmlns:p14="http://schemas.microsoft.com/office/powerpoint/2010/main" val="23606317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AC82B48-4881-6C4B-45A2-CBBFE700A092}"/>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en-AU" sz="2800" dirty="0"/>
              <a:t>If the company chooses a SaaS model, what will be their own responsibility and what will be provided by the cloud provider?</a:t>
            </a:r>
          </a:p>
        </p:txBody>
      </p:sp>
      <p:sp>
        <p:nvSpPr>
          <p:cNvPr id="7" name="矩形: 圆角 6">
            <a:extLst>
              <a:ext uri="{FF2B5EF4-FFF2-40B4-BE49-F238E27FC236}">
                <a16:creationId xmlns:a16="http://schemas.microsoft.com/office/drawing/2014/main" id="{9F29BCA6-45A0-AF64-845F-3E21F1A7BF9D}"/>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Answer</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F1D3A5D0-BDEC-A16D-A365-056A3C1E87B4}"/>
              </a:ext>
            </a:extLst>
          </p:cNvPr>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Open Question is only supported on Version 2.0 or newer.</a:t>
            </a:r>
            <a:endParaRPr lang="x-none"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2" name="组合 11">
            <a:extLst>
              <a:ext uri="{FF2B5EF4-FFF2-40B4-BE49-F238E27FC236}">
                <a16:creationId xmlns:a16="http://schemas.microsoft.com/office/drawing/2014/main" id="{55D0FDCD-0CF2-D7F7-3332-BF0AEFCDCBF3}"/>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8AF15FB5-91DC-97A9-6EE1-E8B0C5D1E10F}"/>
                </a:ext>
              </a:extLst>
            </p:cNvPr>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9" name="ColorBlock">
              <a:extLst>
                <a:ext uri="{FF2B5EF4-FFF2-40B4-BE49-F238E27FC236}">
                  <a16:creationId xmlns:a16="http://schemas.microsoft.com/office/drawing/2014/main" id="{4940E74C-47DB-1EA1-1795-5F2043B6AD5E}"/>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0" name="TypeText">
              <a:extLst>
                <a:ext uri="{FF2B5EF4-FFF2-40B4-BE49-F238E27FC236}">
                  <a16:creationId xmlns:a16="http://schemas.microsoft.com/office/drawing/2014/main" id="{5811AFC6-9C44-C19D-0C47-5C41A0317E05}"/>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en-AU">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Open Question</a:t>
              </a:r>
              <a:endParaRPr lang="x-none">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TipText">
              <a:extLst>
                <a:ext uri="{FF2B5EF4-FFF2-40B4-BE49-F238E27FC236}">
                  <a16:creationId xmlns:a16="http://schemas.microsoft.com/office/drawing/2014/main" id="{7B8072F7-E6BC-55B8-89B8-DDC5015A8FB4}"/>
                </a:ext>
              </a:extLst>
            </p:cNvPr>
            <p:cNvSpPr txBox="1"/>
            <p:nvPr>
              <p:custDataLst>
                <p:tags r:id="rId10"/>
              </p:custDataLst>
            </p:nvPr>
          </p:nvSpPr>
          <p:spPr>
            <a:xfrm>
              <a:off x="2173605" y="109220"/>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10</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D0E07970-EDEB-77A9-636B-E58F90F5812A}"/>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2542374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Answer</a:t>
            </a:r>
          </a:p>
        </p:txBody>
      </p:sp>
      <p:sp>
        <p:nvSpPr>
          <p:cNvPr id="3" name="Content Placeholder 2"/>
          <p:cNvSpPr>
            <a:spLocks noGrp="1"/>
          </p:cNvSpPr>
          <p:nvPr>
            <p:ph idx="1"/>
          </p:nvPr>
        </p:nvSpPr>
        <p:spPr/>
        <p:txBody>
          <a:bodyPr>
            <a:normAutofit/>
          </a:bodyPr>
          <a:lstStyle/>
          <a:p>
            <a:r>
              <a:rPr lang="en-GB" sz="4000" dirty="0"/>
              <a:t>They can choose a SaaS CRM solution, offloading all day-to-day management to the third-party vendor, but also giving up all control over features and functionality, data storage, user access and security.</a:t>
            </a:r>
          </a:p>
        </p:txBody>
      </p:sp>
    </p:spTree>
    <p:extLst>
      <p:ext uri="{BB962C8B-B14F-4D97-AF65-F5344CB8AC3E}">
        <p14:creationId xmlns:p14="http://schemas.microsoft.com/office/powerpoint/2010/main" val="29753487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094" y="163144"/>
            <a:ext cx="7402919" cy="6507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98897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as a service</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8721" y="301013"/>
            <a:ext cx="6581063" cy="587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9334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C10C0E-19CE-F96F-D716-5431210F65BD}"/>
              </a:ext>
            </a:extLst>
          </p:cNvPr>
          <p:cNvSpPr>
            <a:spLocks noGrp="1"/>
          </p:cNvSpPr>
          <p:nvPr>
            <p:ph type="title"/>
          </p:nvPr>
        </p:nvSpPr>
        <p:spPr/>
        <p:txBody>
          <a:bodyPr>
            <a:normAutofit fontScale="90000"/>
          </a:bodyPr>
          <a:lstStyle/>
          <a:p>
            <a:r>
              <a:rPr lang="en-US" sz="4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Cloud as </a:t>
            </a:r>
            <a:r>
              <a:rPr lang="en-US" sz="4400" dirty="0">
                <a:solidFill>
                  <a:srgbClr val="000000"/>
                </a:solidFill>
                <a:highlight>
                  <a:srgbClr val="FFFF00"/>
                </a:highlight>
                <a:latin typeface="Microsoft Yahei" panose="020B0503020204020204" pitchFamily="34" charset="-122"/>
                <a:ea typeface="Microsoft Yahei" panose="020B0503020204020204" pitchFamily="34" charset="-122"/>
                <a:sym typeface="Microsoft Yahei" panose="020B0503020204020204" pitchFamily="34" charset="-122"/>
              </a:rPr>
              <a:t>symbol</a:t>
            </a:r>
            <a:r>
              <a:rPr lang="en-US" sz="4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used to represent the Internet in these flow charts and diagrams?</a:t>
            </a:r>
            <a:endParaRPr lang="x-none" dirty="0"/>
          </a:p>
        </p:txBody>
      </p:sp>
      <p:pic>
        <p:nvPicPr>
          <p:cNvPr id="4" name="Picture 2" descr="Diagram 1">
            <a:extLst>
              <a:ext uri="{FF2B5EF4-FFF2-40B4-BE49-F238E27FC236}">
                <a16:creationId xmlns:a16="http://schemas.microsoft.com/office/drawing/2014/main" id="{2B218B62-1017-0BE0-0BC0-1A6DB1F31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6035"/>
            <a:ext cx="4800027" cy="11944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iagram 3">
            <a:extLst>
              <a:ext uri="{FF2B5EF4-FFF2-40B4-BE49-F238E27FC236}">
                <a16:creationId xmlns:a16="http://schemas.microsoft.com/office/drawing/2014/main" id="{97C3991E-BBA6-C48B-3BD7-EA5848F27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444" y="3880624"/>
            <a:ext cx="7568385" cy="24552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reating Effective Network Diagrams and Data Flow Diagrams">
            <a:extLst>
              <a:ext uri="{FF2B5EF4-FFF2-40B4-BE49-F238E27FC236}">
                <a16:creationId xmlns:a16="http://schemas.microsoft.com/office/drawing/2014/main" id="{B4E1832F-5CD7-A9C9-A7E1-57631F355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2048" y="1737499"/>
            <a:ext cx="3000374" cy="2143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07F7E01-69C1-C624-A47B-B078382575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437" y="3404962"/>
            <a:ext cx="3568618" cy="2566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335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as a symbol of Internet in diagrams</a:t>
            </a:r>
            <a:endParaRPr lang="en-GB" dirty="0"/>
          </a:p>
        </p:txBody>
      </p:sp>
      <p:sp>
        <p:nvSpPr>
          <p:cNvPr id="3" name="Content Placeholder 2"/>
          <p:cNvSpPr>
            <a:spLocks noGrp="1"/>
          </p:cNvSpPr>
          <p:nvPr>
            <p:ph idx="1"/>
          </p:nvPr>
        </p:nvSpPr>
        <p:spPr/>
        <p:txBody>
          <a:bodyPr/>
          <a:lstStyle/>
          <a:p>
            <a:r>
              <a:rPr lang="en-GB" dirty="0">
                <a:solidFill>
                  <a:srgbClr val="333333"/>
                </a:solidFill>
                <a:latin typeface="Trebuchet MS"/>
              </a:rPr>
              <a:t>One relevant quote " </a:t>
            </a:r>
            <a:r>
              <a:rPr lang="en-GB" i="1" dirty="0">
                <a:solidFill>
                  <a:srgbClr val="FF0000"/>
                </a:solidFill>
                <a:latin typeface="Trebuchet MS"/>
              </a:rPr>
              <a:t>Cloud comes from the early days of Internet where we drew the network as a cloud... we didn't care where the message went- the cloud hid it from us </a:t>
            </a:r>
            <a:r>
              <a:rPr lang="en-GB" dirty="0">
                <a:solidFill>
                  <a:srgbClr val="333333"/>
                </a:solidFill>
                <a:latin typeface="Trebuchet MS"/>
              </a:rPr>
              <a:t>" , Kevin Marks, Google Engineer</a:t>
            </a:r>
            <a:endParaRPr lang="en-GB" dirty="0"/>
          </a:p>
        </p:txBody>
      </p:sp>
      <p:sp>
        <p:nvSpPr>
          <p:cNvPr id="4" name="AutoShape 4" descr="https://3.bp.blogspot.com/-5UsY7VEqb9A/ULw-q4AN2KI/AAAAAAAAATk/ObPc4ABR_bE/s1600/Picture7.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66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825" y="3597732"/>
            <a:ext cx="6263842" cy="2883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9436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as a metaphor for virtual space</a:t>
            </a:r>
          </a:p>
        </p:txBody>
      </p:sp>
      <p:sp>
        <p:nvSpPr>
          <p:cNvPr id="3" name="Content Placeholder 2"/>
          <p:cNvSpPr>
            <a:spLocks noGrp="1"/>
          </p:cNvSpPr>
          <p:nvPr>
            <p:ph idx="1"/>
          </p:nvPr>
        </p:nvSpPr>
        <p:spPr>
          <a:xfrm>
            <a:off x="838200" y="1825625"/>
            <a:ext cx="4052027" cy="4351338"/>
          </a:xfrm>
        </p:spPr>
        <p:txBody>
          <a:bodyPr>
            <a:normAutofit/>
          </a:bodyPr>
          <a:lstStyle/>
          <a:p>
            <a:r>
              <a:rPr lang="en-GB" dirty="0">
                <a:solidFill>
                  <a:srgbClr val="FF0000"/>
                </a:solidFill>
              </a:rPr>
              <a:t>That virtual space in which our data and application are stored becomes the cloud </a:t>
            </a:r>
            <a:r>
              <a:rPr lang="en-GB" dirty="0"/>
              <a:t>—your data, work, and applications are available from any device with which you can connect to the Internet, anywhere in the world.</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321" y="87119"/>
            <a:ext cx="2774260" cy="2504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descr="https://upload.wikimedia.org/wikipedia/commons/thumb/b/b5/Cloud_computing.svg/2560px-Cloud_computing.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2763" y="1947818"/>
            <a:ext cx="5366315" cy="485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694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Evolution of cloud computing</a:t>
            </a:r>
          </a:p>
        </p:txBody>
      </p:sp>
      <p:sp>
        <p:nvSpPr>
          <p:cNvPr id="3" name="Content Placeholder 2"/>
          <p:cNvSpPr>
            <a:spLocks noGrp="1"/>
          </p:cNvSpPr>
          <p:nvPr>
            <p:ph idx="1"/>
          </p:nvPr>
        </p:nvSpPr>
        <p:spPr/>
        <p:txBody>
          <a:bodyPr>
            <a:normAutofit fontScale="92500" lnSpcReduction="10000"/>
          </a:bodyPr>
          <a:lstStyle/>
          <a:p>
            <a:r>
              <a:rPr lang="en-GB" dirty="0"/>
              <a:t>These technologies contributed to the making of cloud computing:</a:t>
            </a:r>
          </a:p>
          <a:p>
            <a:pPr lvl="1"/>
            <a:r>
              <a:rPr lang="en-GB" dirty="0"/>
              <a:t>1950s /early 1960s - </a:t>
            </a:r>
            <a:r>
              <a:rPr lang="en-GB" dirty="0">
                <a:highlight>
                  <a:srgbClr val="FFFF00"/>
                </a:highlight>
              </a:rPr>
              <a:t>Time sharing </a:t>
            </a:r>
            <a:r>
              <a:rPr lang="en-GB" dirty="0"/>
              <a:t>- the first use of </a:t>
            </a:r>
            <a:r>
              <a:rPr lang="en-GB" dirty="0">
                <a:solidFill>
                  <a:srgbClr val="FF0000"/>
                </a:solidFill>
              </a:rPr>
              <a:t>shared computing resources</a:t>
            </a:r>
          </a:p>
          <a:p>
            <a:pPr lvl="1"/>
            <a:r>
              <a:rPr lang="en-GB" dirty="0"/>
              <a:t>1969 - </a:t>
            </a:r>
            <a:r>
              <a:rPr lang="en-GB" dirty="0">
                <a:highlight>
                  <a:srgbClr val="FFFF00"/>
                </a:highlight>
              </a:rPr>
              <a:t>Global network </a:t>
            </a:r>
            <a:r>
              <a:rPr lang="en-GB" dirty="0"/>
              <a:t>- enable users to </a:t>
            </a:r>
            <a:r>
              <a:rPr lang="en-GB" dirty="0">
                <a:solidFill>
                  <a:srgbClr val="FF0000"/>
                </a:solidFill>
              </a:rPr>
              <a:t>access programs and information from any location</a:t>
            </a:r>
          </a:p>
          <a:p>
            <a:pPr lvl="1"/>
            <a:r>
              <a:rPr lang="en-GB" dirty="0"/>
              <a:t>1970s – </a:t>
            </a:r>
            <a:r>
              <a:rPr lang="en-GB" dirty="0">
                <a:highlight>
                  <a:srgbClr val="FFFF00"/>
                </a:highlight>
              </a:rPr>
              <a:t>Virtualization</a:t>
            </a:r>
            <a:r>
              <a:rPr lang="en-GB" dirty="0"/>
              <a:t> - enabling users to </a:t>
            </a:r>
            <a:r>
              <a:rPr lang="en-GB" dirty="0">
                <a:solidFill>
                  <a:srgbClr val="FF0000"/>
                </a:solidFill>
              </a:rPr>
              <a:t>run more than one computing system within a single physical setup</a:t>
            </a:r>
            <a:endParaRPr lang="en-GB" dirty="0"/>
          </a:p>
          <a:p>
            <a:pPr lvl="1"/>
            <a:r>
              <a:rPr lang="en-GB" dirty="0">
                <a:highlight>
                  <a:srgbClr val="FFFF00"/>
                </a:highlight>
              </a:rPr>
              <a:t>1970s and 1980s Web</a:t>
            </a:r>
            <a:r>
              <a:rPr lang="en-GB" dirty="0"/>
              <a:t> </a:t>
            </a:r>
            <a:r>
              <a:rPr lang="en-GB" dirty="0">
                <a:highlight>
                  <a:srgbClr val="FFFF00"/>
                </a:highlight>
              </a:rPr>
              <a:t>applications</a:t>
            </a:r>
            <a:r>
              <a:rPr lang="en-GB" dirty="0"/>
              <a:t> - deliver business </a:t>
            </a:r>
            <a:r>
              <a:rPr lang="en-GB" dirty="0">
                <a:solidFill>
                  <a:srgbClr val="FF0000"/>
                </a:solidFill>
              </a:rPr>
              <a:t>applications from a website</a:t>
            </a:r>
          </a:p>
          <a:p>
            <a:pPr lvl="1"/>
            <a:r>
              <a:rPr lang="en-GB" dirty="0"/>
              <a:t>2000 - </a:t>
            </a:r>
            <a:r>
              <a:rPr lang="en-GB" dirty="0">
                <a:highlight>
                  <a:srgbClr val="FFFF00"/>
                </a:highlight>
              </a:rPr>
              <a:t>Web services</a:t>
            </a:r>
            <a:r>
              <a:rPr lang="en-GB" dirty="0"/>
              <a:t> </a:t>
            </a:r>
          </a:p>
          <a:p>
            <a:pPr lvl="1"/>
            <a:r>
              <a:rPr lang="en-GB" dirty="0"/>
              <a:t>…</a:t>
            </a:r>
          </a:p>
          <a:p>
            <a:r>
              <a:rPr lang="en-GB" dirty="0"/>
              <a:t>Apart from the above, other trends and technologies contributed to the development of cloud computing as well. You can read about them online and find research papers</a:t>
            </a:r>
          </a:p>
        </p:txBody>
      </p:sp>
    </p:spTree>
    <p:extLst>
      <p:ext uri="{BB962C8B-B14F-4D97-AF65-F5344CB8AC3E}">
        <p14:creationId xmlns:p14="http://schemas.microsoft.com/office/powerpoint/2010/main" val="1689107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advantages</a:t>
            </a:r>
          </a:p>
        </p:txBody>
      </p:sp>
      <p:sp>
        <p:nvSpPr>
          <p:cNvPr id="3" name="Content Placeholder 2"/>
          <p:cNvSpPr>
            <a:spLocks noGrp="1"/>
          </p:cNvSpPr>
          <p:nvPr>
            <p:ph idx="1"/>
          </p:nvPr>
        </p:nvSpPr>
        <p:spPr/>
        <p:txBody>
          <a:bodyPr>
            <a:normAutofit/>
          </a:bodyPr>
          <a:lstStyle/>
          <a:p>
            <a:r>
              <a:rPr lang="en-GB" sz="3600" dirty="0"/>
              <a:t>Cost savings</a:t>
            </a:r>
          </a:p>
          <a:p>
            <a:r>
              <a:rPr lang="en-GB" sz="3600" dirty="0"/>
              <a:t>Increased productivity</a:t>
            </a:r>
          </a:p>
          <a:p>
            <a:r>
              <a:rPr lang="en-GB" sz="3600" dirty="0"/>
              <a:t>Business continuity and disaster recovery </a:t>
            </a:r>
          </a:p>
          <a:p>
            <a:endParaRPr lang="en-GB" sz="3600" dirty="0"/>
          </a:p>
        </p:txBody>
      </p:sp>
    </p:spTree>
    <p:extLst>
      <p:ext uri="{BB962C8B-B14F-4D97-AF65-F5344CB8AC3E}">
        <p14:creationId xmlns:p14="http://schemas.microsoft.com/office/powerpoint/2010/main" val="395653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savings</a:t>
            </a:r>
            <a:endParaRPr lang="en-GB" dirty="0"/>
          </a:p>
        </p:txBody>
      </p:sp>
      <p:sp>
        <p:nvSpPr>
          <p:cNvPr id="3" name="Content Placeholder 2"/>
          <p:cNvSpPr>
            <a:spLocks noGrp="1"/>
          </p:cNvSpPr>
          <p:nvPr>
            <p:ph idx="1"/>
          </p:nvPr>
        </p:nvSpPr>
        <p:spPr/>
        <p:txBody>
          <a:bodyPr>
            <a:normAutofit/>
          </a:bodyPr>
          <a:lstStyle/>
          <a:p>
            <a:r>
              <a:rPr lang="en-US" sz="4000" dirty="0"/>
              <a:t>Money</a:t>
            </a:r>
          </a:p>
          <a:p>
            <a:r>
              <a:rPr lang="en-US" sz="4000" dirty="0"/>
              <a:t>Time</a:t>
            </a:r>
            <a:endParaRPr lang="en-GB" sz="4000" dirty="0"/>
          </a:p>
        </p:txBody>
      </p:sp>
      <p:pic>
        <p:nvPicPr>
          <p:cNvPr id="1331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3476" y="2863633"/>
            <a:ext cx="5267699" cy="351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1737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55" y="1390270"/>
            <a:ext cx="9144000" cy="1790700"/>
          </a:xfrm>
        </p:spPr>
        <p:txBody>
          <a:bodyPr>
            <a:noAutofit/>
          </a:bodyPr>
          <a:lstStyle/>
          <a:p>
            <a:r>
              <a:rPr lang="en-US" sz="6600" dirty="0"/>
              <a:t>COMP3017 </a:t>
            </a:r>
            <a:br>
              <a:rPr lang="en-US" sz="4950" dirty="0"/>
            </a:br>
            <a:r>
              <a:rPr lang="en-US" sz="4950" dirty="0"/>
              <a:t>Service Computing</a:t>
            </a:r>
            <a:endParaRPr lang="en-US" sz="3300" dirty="0"/>
          </a:p>
        </p:txBody>
      </p:sp>
    </p:spTree>
    <p:extLst>
      <p:ext uri="{BB962C8B-B14F-4D97-AF65-F5344CB8AC3E}">
        <p14:creationId xmlns:p14="http://schemas.microsoft.com/office/powerpoint/2010/main" val="209562544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Money savings</a:t>
            </a:r>
            <a:endParaRPr lang="en-GB" dirty="0"/>
          </a:p>
        </p:txBody>
      </p:sp>
      <p:sp>
        <p:nvSpPr>
          <p:cNvPr id="3" name="Content Placeholder 2"/>
          <p:cNvSpPr>
            <a:spLocks noGrp="1"/>
          </p:cNvSpPr>
          <p:nvPr>
            <p:ph idx="1"/>
          </p:nvPr>
        </p:nvSpPr>
        <p:spPr/>
        <p:txBody>
          <a:bodyPr/>
          <a:lstStyle/>
          <a:p>
            <a:r>
              <a:rPr lang="en-GB" dirty="0"/>
              <a:t>Minimize up-front IT infrastructure costs</a:t>
            </a:r>
          </a:p>
          <a:p>
            <a:r>
              <a:rPr lang="en-GB" dirty="0"/>
              <a:t>Minimize hardware cost</a:t>
            </a:r>
          </a:p>
          <a:p>
            <a:r>
              <a:rPr lang="en-GB" dirty="0"/>
              <a:t>Minimize software cost</a:t>
            </a:r>
          </a:p>
          <a:p>
            <a:r>
              <a:rPr lang="en-GB" dirty="0"/>
              <a:t>Minimize operational cost</a:t>
            </a:r>
          </a:p>
          <a:p>
            <a:r>
              <a:rPr lang="en-GB" dirty="0"/>
              <a:t>Minimize downtime cost</a:t>
            </a:r>
          </a:p>
          <a:p>
            <a:r>
              <a:rPr lang="en-GB" dirty="0"/>
              <a:t>…</a:t>
            </a:r>
          </a:p>
          <a:p>
            <a:endParaRPr lang="en-GB"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5722" y="3597965"/>
            <a:ext cx="4262523" cy="2848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832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savings</a:t>
            </a:r>
            <a:endParaRPr lang="en-GB" dirty="0"/>
          </a:p>
        </p:txBody>
      </p:sp>
      <p:sp>
        <p:nvSpPr>
          <p:cNvPr id="3" name="Content Placeholder 2"/>
          <p:cNvSpPr>
            <a:spLocks noGrp="1"/>
          </p:cNvSpPr>
          <p:nvPr>
            <p:ph idx="1"/>
          </p:nvPr>
        </p:nvSpPr>
        <p:spPr/>
        <p:txBody>
          <a:bodyPr>
            <a:normAutofit/>
          </a:bodyPr>
          <a:lstStyle/>
          <a:p>
            <a:r>
              <a:rPr lang="en-US" sz="4400" dirty="0"/>
              <a:t>Minimize application development time</a:t>
            </a:r>
          </a:p>
          <a:p>
            <a:r>
              <a:rPr lang="en-US" sz="4400" dirty="0"/>
              <a:t>Minimize management time </a:t>
            </a:r>
          </a:p>
          <a:p>
            <a:r>
              <a:rPr lang="en-US" sz="4400" dirty="0"/>
              <a:t>…</a:t>
            </a:r>
          </a:p>
          <a:p>
            <a:endParaRPr lang="en-US" sz="4400" dirty="0"/>
          </a:p>
          <a:p>
            <a:endParaRPr lang="en-GB" sz="4400" dirty="0"/>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2055" y="3916411"/>
            <a:ext cx="2760940" cy="2760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618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management time</a:t>
            </a:r>
          </a:p>
        </p:txBody>
      </p:sp>
      <p:sp>
        <p:nvSpPr>
          <p:cNvPr id="3" name="Content Placeholder 2"/>
          <p:cNvSpPr>
            <a:spLocks noGrp="1"/>
          </p:cNvSpPr>
          <p:nvPr>
            <p:ph idx="1"/>
          </p:nvPr>
        </p:nvSpPr>
        <p:spPr/>
        <p:txBody>
          <a:bodyPr>
            <a:normAutofit/>
          </a:bodyPr>
          <a:lstStyle/>
          <a:p>
            <a:r>
              <a:rPr lang="en-GB" sz="4400" dirty="0"/>
              <a:t>Cloud computing enables IT teams to </a:t>
            </a:r>
            <a:r>
              <a:rPr lang="en-GB" sz="4400" dirty="0">
                <a:solidFill>
                  <a:srgbClr val="FF0000"/>
                </a:solidFill>
              </a:rPr>
              <a:t>more rapidly </a:t>
            </a:r>
            <a:r>
              <a:rPr lang="en-GB" sz="4400" dirty="0"/>
              <a:t>adjust resources to meet fluctuating and unpredictable demand providing burst computing capability: high computing power at certain periods of peak demand.</a:t>
            </a:r>
          </a:p>
          <a:p>
            <a:endParaRPr lang="en-GB" sz="4400" dirty="0"/>
          </a:p>
        </p:txBody>
      </p:sp>
    </p:spTree>
    <p:extLst>
      <p:ext uri="{BB962C8B-B14F-4D97-AF65-F5344CB8AC3E}">
        <p14:creationId xmlns:p14="http://schemas.microsoft.com/office/powerpoint/2010/main" val="3486402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Increased productivity</a:t>
            </a:r>
            <a:endParaRPr lang="en-GB" dirty="0"/>
          </a:p>
        </p:txBody>
      </p:sp>
      <p:sp>
        <p:nvSpPr>
          <p:cNvPr id="3" name="Content Placeholder 2"/>
          <p:cNvSpPr>
            <a:spLocks noGrp="1"/>
          </p:cNvSpPr>
          <p:nvPr>
            <p:ph idx="1"/>
          </p:nvPr>
        </p:nvSpPr>
        <p:spPr/>
        <p:txBody>
          <a:bodyPr>
            <a:normAutofit/>
          </a:bodyPr>
          <a:lstStyle/>
          <a:p>
            <a:r>
              <a:rPr lang="en-US" sz="4400" dirty="0"/>
              <a:t>Improved data storage</a:t>
            </a:r>
          </a:p>
          <a:p>
            <a:r>
              <a:rPr lang="en-US" sz="4400" dirty="0"/>
              <a:t>Data and workload mobility</a:t>
            </a:r>
          </a:p>
          <a:p>
            <a:r>
              <a:rPr lang="en-GB" sz="4400" dirty="0"/>
              <a:t>Improved collaboration</a:t>
            </a:r>
          </a:p>
        </p:txBody>
      </p:sp>
    </p:spTree>
    <p:extLst>
      <p:ext uri="{BB962C8B-B14F-4D97-AF65-F5344CB8AC3E}">
        <p14:creationId xmlns:p14="http://schemas.microsoft.com/office/powerpoint/2010/main" val="3744840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Business continuity and disaster recovery </a:t>
            </a:r>
          </a:p>
        </p:txBody>
      </p:sp>
      <p:sp>
        <p:nvSpPr>
          <p:cNvPr id="3" name="Content Placeholder 2"/>
          <p:cNvSpPr>
            <a:spLocks noGrp="1"/>
          </p:cNvSpPr>
          <p:nvPr>
            <p:ph idx="1"/>
          </p:nvPr>
        </p:nvSpPr>
        <p:spPr/>
        <p:txBody>
          <a:bodyPr>
            <a:normAutofit/>
          </a:bodyPr>
          <a:lstStyle/>
          <a:p>
            <a:r>
              <a:rPr lang="en-GB" sz="3600" dirty="0"/>
              <a:t>All organizations worry about data loss. Storing data in the cloud guarantees that the data can be recovered even if</a:t>
            </a:r>
          </a:p>
          <a:p>
            <a:pPr lvl="1"/>
            <a:r>
              <a:rPr lang="en-GB" sz="3200" dirty="0"/>
              <a:t>their local devices, e.g., laptops or smartphones, are inoperable </a:t>
            </a:r>
          </a:p>
          <a:p>
            <a:pPr lvl="1"/>
            <a:r>
              <a:rPr lang="en-GB" sz="3200" dirty="0"/>
              <a:t>in the event of emergencies, such as natural disasters or power outages</a:t>
            </a:r>
          </a:p>
        </p:txBody>
      </p:sp>
    </p:spTree>
    <p:extLst>
      <p:ext uri="{BB962C8B-B14F-4D97-AF65-F5344CB8AC3E}">
        <p14:creationId xmlns:p14="http://schemas.microsoft.com/office/powerpoint/2010/main" val="1354375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55" y="12000"/>
            <a:ext cx="11805006" cy="676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1355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disadvantages</a:t>
            </a:r>
          </a:p>
        </p:txBody>
      </p:sp>
    </p:spTree>
    <p:extLst>
      <p:ext uri="{BB962C8B-B14F-4D97-AF65-F5344CB8AC3E}">
        <p14:creationId xmlns:p14="http://schemas.microsoft.com/office/powerpoint/2010/main" val="2269277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disadvantages</a:t>
            </a:r>
          </a:p>
        </p:txBody>
      </p:sp>
      <p:sp>
        <p:nvSpPr>
          <p:cNvPr id="3" name="Content Placeholder 2"/>
          <p:cNvSpPr>
            <a:spLocks noGrp="1"/>
          </p:cNvSpPr>
          <p:nvPr>
            <p:ph idx="1"/>
          </p:nvPr>
        </p:nvSpPr>
        <p:spPr/>
        <p:txBody>
          <a:bodyPr>
            <a:normAutofit lnSpcReduction="10000"/>
          </a:bodyPr>
          <a:lstStyle/>
          <a:p>
            <a:r>
              <a:rPr lang="en-GB" dirty="0"/>
              <a:t>Cloud security</a:t>
            </a:r>
          </a:p>
          <a:p>
            <a:r>
              <a:rPr lang="en-GB" dirty="0"/>
              <a:t>Cloud performance</a:t>
            </a:r>
          </a:p>
          <a:p>
            <a:r>
              <a:rPr lang="en-GB" dirty="0"/>
              <a:t>Limited customization options</a:t>
            </a:r>
          </a:p>
          <a:p>
            <a:r>
              <a:rPr lang="en-GB" dirty="0"/>
              <a:t>Cost unpredictability</a:t>
            </a:r>
          </a:p>
          <a:p>
            <a:r>
              <a:rPr lang="en-GB" dirty="0"/>
              <a:t>Lack of capability and expertise</a:t>
            </a:r>
          </a:p>
          <a:p>
            <a:r>
              <a:rPr lang="en-GB" dirty="0"/>
              <a:t>Compliance with industry laws</a:t>
            </a:r>
          </a:p>
          <a:p>
            <a:r>
              <a:rPr lang="en-GB" dirty="0"/>
              <a:t>Complicated cloud migration</a:t>
            </a:r>
          </a:p>
          <a:p>
            <a:r>
              <a:rPr lang="en-GB" dirty="0"/>
              <a:t>IT governance issues</a:t>
            </a:r>
          </a:p>
          <a:p>
            <a:r>
              <a:rPr lang="en-GB" dirty="0"/>
              <a:t>Vendor lock-in</a:t>
            </a:r>
          </a:p>
          <a:p>
            <a:endParaRPr lang="en-GB" dirty="0"/>
          </a:p>
        </p:txBody>
      </p:sp>
    </p:spTree>
    <p:extLst>
      <p:ext uri="{BB962C8B-B14F-4D97-AF65-F5344CB8AC3E}">
        <p14:creationId xmlns:p14="http://schemas.microsoft.com/office/powerpoint/2010/main" val="172247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security</a:t>
            </a:r>
          </a:p>
        </p:txBody>
      </p:sp>
      <p:sp>
        <p:nvSpPr>
          <p:cNvPr id="3" name="Content Placeholder 2"/>
          <p:cNvSpPr>
            <a:spLocks noGrp="1"/>
          </p:cNvSpPr>
          <p:nvPr>
            <p:ph idx="1"/>
          </p:nvPr>
        </p:nvSpPr>
        <p:spPr/>
        <p:txBody>
          <a:bodyPr>
            <a:normAutofit fontScale="92500" lnSpcReduction="10000"/>
          </a:bodyPr>
          <a:lstStyle/>
          <a:p>
            <a:r>
              <a:rPr lang="en-GB" dirty="0"/>
              <a:t>Security is often considered the greatest challenge facing cloud computing, especially when it comes to sensitive medical records and financial information. </a:t>
            </a:r>
          </a:p>
          <a:p>
            <a:r>
              <a:rPr lang="en-GB" dirty="0"/>
              <a:t>When relying on the cloud, organizations risk </a:t>
            </a:r>
          </a:p>
          <a:p>
            <a:pPr lvl="1"/>
            <a:r>
              <a:rPr lang="en-GB" dirty="0"/>
              <a:t>data breaches</a:t>
            </a:r>
          </a:p>
          <a:p>
            <a:pPr lvl="1"/>
            <a:r>
              <a:rPr lang="en-GB" dirty="0"/>
              <a:t>hacking of APIs and interfaces</a:t>
            </a:r>
          </a:p>
          <a:p>
            <a:pPr lvl="1"/>
            <a:r>
              <a:rPr lang="en-GB" dirty="0"/>
              <a:t>compromised credentials</a:t>
            </a:r>
          </a:p>
          <a:p>
            <a:pPr lvl="1"/>
            <a:r>
              <a:rPr lang="en-GB" dirty="0"/>
              <a:t>authentication issues</a:t>
            </a:r>
          </a:p>
          <a:p>
            <a:r>
              <a:rPr lang="en-GB" dirty="0"/>
              <a:t>Furthermore, there is a lack of transparency regarding how and where sensitive information entrusted to the cloud provider is handled. </a:t>
            </a:r>
          </a:p>
          <a:p>
            <a:r>
              <a:rPr lang="en-GB" dirty="0"/>
              <a:t>Security demands careful attention to cloud configurations and business policy and practice.</a:t>
            </a:r>
          </a:p>
          <a:p>
            <a:endParaRPr lang="en-GB" dirty="0"/>
          </a:p>
        </p:txBody>
      </p:sp>
    </p:spTree>
    <p:extLst>
      <p:ext uri="{BB962C8B-B14F-4D97-AF65-F5344CB8AC3E}">
        <p14:creationId xmlns:p14="http://schemas.microsoft.com/office/powerpoint/2010/main" val="4241577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performance</a:t>
            </a:r>
          </a:p>
        </p:txBody>
      </p:sp>
      <p:sp>
        <p:nvSpPr>
          <p:cNvPr id="3" name="Content Placeholder 2"/>
          <p:cNvSpPr>
            <a:spLocks noGrp="1"/>
          </p:cNvSpPr>
          <p:nvPr>
            <p:ph idx="1"/>
          </p:nvPr>
        </p:nvSpPr>
        <p:spPr/>
        <p:txBody>
          <a:bodyPr>
            <a:normAutofit/>
          </a:bodyPr>
          <a:lstStyle/>
          <a:p>
            <a:r>
              <a:rPr lang="en-GB" sz="4000" dirty="0"/>
              <a:t>Performance -- such as latency -- is largely beyond the control of the organization contracting cloud services with a provider. </a:t>
            </a:r>
          </a:p>
          <a:p>
            <a:r>
              <a:rPr lang="en-GB" sz="4000" dirty="0"/>
              <a:t>Network and provider outages can interfere with productivity and disrupt business processes if organizations are not prepared with contingency plans.</a:t>
            </a:r>
          </a:p>
        </p:txBody>
      </p:sp>
    </p:spTree>
    <p:extLst>
      <p:ext uri="{BB962C8B-B14F-4D97-AF65-F5344CB8AC3E}">
        <p14:creationId xmlns:p14="http://schemas.microsoft.com/office/powerpoint/2010/main" val="1190369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687" y="2905633"/>
            <a:ext cx="11215315" cy="2852737"/>
          </a:xfrm>
        </p:spPr>
        <p:txBody>
          <a:bodyPr>
            <a:normAutofit/>
          </a:bodyPr>
          <a:lstStyle/>
          <a:p>
            <a:pPr algn="ctr"/>
            <a:r>
              <a:rPr lang="en-GB" sz="4400" dirty="0"/>
              <a:t>Module Seven: Hot topics in Service Computing</a:t>
            </a:r>
            <a:br>
              <a:rPr lang="en-GB" sz="4400" dirty="0"/>
            </a:br>
            <a:r>
              <a:rPr lang="en-GB" sz="4400" dirty="0"/>
              <a:t>- Cloud - </a:t>
            </a:r>
            <a:endParaRPr lang="en-US" sz="44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450" y="3973"/>
            <a:ext cx="5223565" cy="3419061"/>
          </a:xfrm>
          <a:prstGeom prst="rect">
            <a:avLst/>
          </a:prstGeom>
        </p:spPr>
      </p:pic>
    </p:spTree>
    <p:extLst>
      <p:ext uri="{BB962C8B-B14F-4D97-AF65-F5344CB8AC3E}">
        <p14:creationId xmlns:p14="http://schemas.microsoft.com/office/powerpoint/2010/main" val="2268868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End of review</a:t>
            </a:r>
          </a:p>
        </p:txBody>
      </p:sp>
    </p:spTree>
    <p:extLst>
      <p:ext uri="{BB962C8B-B14F-4D97-AF65-F5344CB8AC3E}">
        <p14:creationId xmlns:p14="http://schemas.microsoft.com/office/powerpoint/2010/main" val="2178940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Limited customization options</a:t>
            </a:r>
          </a:p>
        </p:txBody>
      </p:sp>
      <p:sp>
        <p:nvSpPr>
          <p:cNvPr id="3" name="Content Placeholder 2"/>
          <p:cNvSpPr>
            <a:spLocks noGrp="1"/>
          </p:cNvSpPr>
          <p:nvPr>
            <p:ph idx="1"/>
          </p:nvPr>
        </p:nvSpPr>
        <p:spPr/>
        <p:txBody>
          <a:bodyPr>
            <a:normAutofit/>
          </a:bodyPr>
          <a:lstStyle/>
          <a:p>
            <a:r>
              <a:rPr lang="en-GB" sz="4000" dirty="0"/>
              <a:t>Cloud computing is </a:t>
            </a:r>
            <a:r>
              <a:rPr lang="en-GB" sz="4000" dirty="0">
                <a:solidFill>
                  <a:srgbClr val="FF0000"/>
                </a:solidFill>
              </a:rPr>
              <a:t>cheaper</a:t>
            </a:r>
            <a:r>
              <a:rPr lang="en-GB" sz="4000" dirty="0"/>
              <a:t> because of economics of scale, but it offers </a:t>
            </a:r>
            <a:r>
              <a:rPr lang="en-GB" sz="4000" dirty="0">
                <a:solidFill>
                  <a:srgbClr val="FF0000"/>
                </a:solidFill>
              </a:rPr>
              <a:t>fewer options </a:t>
            </a:r>
            <a:r>
              <a:rPr lang="en-GB" sz="4000" dirty="0"/>
              <a:t>at a much cheaper price</a:t>
            </a:r>
          </a:p>
          <a:p>
            <a:pPr lvl="1"/>
            <a:r>
              <a:rPr lang="en-GB" sz="3600" dirty="0"/>
              <a:t>A restaurant with a limited menu is cheaper than a personal chef who can cook anything you want</a:t>
            </a:r>
          </a:p>
        </p:txBody>
      </p:sp>
    </p:spTree>
    <p:extLst>
      <p:ext uri="{BB962C8B-B14F-4D97-AF65-F5344CB8AC3E}">
        <p14:creationId xmlns:p14="http://schemas.microsoft.com/office/powerpoint/2010/main" val="3165979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Cost unpredictability</a:t>
            </a:r>
          </a:p>
        </p:txBody>
      </p:sp>
      <p:sp>
        <p:nvSpPr>
          <p:cNvPr id="3" name="Content Placeholder 2"/>
          <p:cNvSpPr>
            <a:spLocks noGrp="1"/>
          </p:cNvSpPr>
          <p:nvPr>
            <p:ph idx="1"/>
          </p:nvPr>
        </p:nvSpPr>
        <p:spPr/>
        <p:txBody>
          <a:bodyPr>
            <a:normAutofit/>
          </a:bodyPr>
          <a:lstStyle/>
          <a:p>
            <a:r>
              <a:rPr lang="en-GB" sz="4000" dirty="0"/>
              <a:t>Pay-as-you-go subscription plans for cloud use, along with scaling resources to accommodate fluctuating workload demands, can make it </a:t>
            </a:r>
            <a:r>
              <a:rPr lang="en-GB" sz="4000" dirty="0">
                <a:solidFill>
                  <a:srgbClr val="FF0000"/>
                </a:solidFill>
              </a:rPr>
              <a:t>tough to predict final costs</a:t>
            </a:r>
          </a:p>
        </p:txBody>
      </p:sp>
    </p:spTree>
    <p:extLst>
      <p:ext uri="{BB962C8B-B14F-4D97-AF65-F5344CB8AC3E}">
        <p14:creationId xmlns:p14="http://schemas.microsoft.com/office/powerpoint/2010/main" val="3617280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Lack of capability and expertise</a:t>
            </a:r>
          </a:p>
        </p:txBody>
      </p:sp>
      <p:sp>
        <p:nvSpPr>
          <p:cNvPr id="3" name="Content Placeholder 2"/>
          <p:cNvSpPr>
            <a:spLocks noGrp="1"/>
          </p:cNvSpPr>
          <p:nvPr>
            <p:ph idx="1"/>
          </p:nvPr>
        </p:nvSpPr>
        <p:spPr>
          <a:xfrm>
            <a:off x="838200" y="1835457"/>
            <a:ext cx="10515600" cy="4351338"/>
          </a:xfrm>
        </p:spPr>
        <p:txBody>
          <a:bodyPr>
            <a:normAutofit/>
          </a:bodyPr>
          <a:lstStyle/>
          <a:p>
            <a:r>
              <a:rPr lang="en-GB" sz="4000" dirty="0"/>
              <a:t>With cloud-supporting technologies rapidly advancing, organizations are struggling to keep up with the growing demand for tools and employees with the proper skill sets and knowledge needed to architect, deploy, and manage workloads and data in a cloud.</a:t>
            </a:r>
          </a:p>
        </p:txBody>
      </p:sp>
    </p:spTree>
    <p:extLst>
      <p:ext uri="{BB962C8B-B14F-4D97-AF65-F5344CB8AC3E}">
        <p14:creationId xmlns:p14="http://schemas.microsoft.com/office/powerpoint/2010/main" val="2248025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Compliance with industry laws</a:t>
            </a:r>
          </a:p>
        </p:txBody>
      </p:sp>
      <p:sp>
        <p:nvSpPr>
          <p:cNvPr id="3" name="Content Placeholder 2"/>
          <p:cNvSpPr>
            <a:spLocks noGrp="1"/>
          </p:cNvSpPr>
          <p:nvPr>
            <p:ph idx="1"/>
          </p:nvPr>
        </p:nvSpPr>
        <p:spPr/>
        <p:txBody>
          <a:bodyPr>
            <a:normAutofit/>
          </a:bodyPr>
          <a:lstStyle/>
          <a:p>
            <a:r>
              <a:rPr lang="en-GB" sz="3600" dirty="0"/>
              <a:t>When transferring data from on-premises local storage into cloud storage, it can be difficult to manage compliance with industry regulations through a third party. </a:t>
            </a:r>
          </a:p>
          <a:p>
            <a:r>
              <a:rPr lang="en-GB" sz="3600" dirty="0"/>
              <a:t>It's important to know where data and workloads are actually hosted in order to maintain regulatory compliance and proper business governance.</a:t>
            </a:r>
          </a:p>
        </p:txBody>
      </p:sp>
    </p:spTree>
    <p:extLst>
      <p:ext uri="{BB962C8B-B14F-4D97-AF65-F5344CB8AC3E}">
        <p14:creationId xmlns:p14="http://schemas.microsoft.com/office/powerpoint/2010/main" val="1857615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Complicated cloud migration</a:t>
            </a:r>
          </a:p>
        </p:txBody>
      </p:sp>
      <p:sp>
        <p:nvSpPr>
          <p:cNvPr id="3" name="Content Placeholder 2"/>
          <p:cNvSpPr>
            <a:spLocks noGrp="1"/>
          </p:cNvSpPr>
          <p:nvPr>
            <p:ph idx="1"/>
          </p:nvPr>
        </p:nvSpPr>
        <p:spPr/>
        <p:txBody>
          <a:bodyPr>
            <a:normAutofit/>
          </a:bodyPr>
          <a:lstStyle/>
          <a:p>
            <a:r>
              <a:rPr lang="en-GB" sz="4400" dirty="0"/>
              <a:t>The process of moving applications and other data to a cloud infrastructure often causes complications</a:t>
            </a:r>
          </a:p>
          <a:p>
            <a:r>
              <a:rPr lang="en-GB" sz="4400" dirty="0"/>
              <a:t>Migration projects frequently take longer than anticipated and go over budget</a:t>
            </a:r>
          </a:p>
        </p:txBody>
      </p:sp>
    </p:spTree>
    <p:extLst>
      <p:ext uri="{BB962C8B-B14F-4D97-AF65-F5344CB8AC3E}">
        <p14:creationId xmlns:p14="http://schemas.microsoft.com/office/powerpoint/2010/main" val="335181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 governance issues</a:t>
            </a:r>
          </a:p>
        </p:txBody>
      </p:sp>
      <p:sp>
        <p:nvSpPr>
          <p:cNvPr id="3" name="Content Placeholder 2"/>
          <p:cNvSpPr>
            <a:spLocks noGrp="1"/>
          </p:cNvSpPr>
          <p:nvPr>
            <p:ph idx="1"/>
          </p:nvPr>
        </p:nvSpPr>
        <p:spPr/>
        <p:txBody>
          <a:bodyPr>
            <a:noAutofit/>
          </a:bodyPr>
          <a:lstStyle/>
          <a:p>
            <a:r>
              <a:rPr lang="en-GB" sz="3200" dirty="0"/>
              <a:t>Cloud infrastructure is completely owned, managed, and monitored by the service provider, so the cloud users have less control over the function and execution of services within a cloud infrastructure.</a:t>
            </a:r>
          </a:p>
          <a:p>
            <a:r>
              <a:rPr lang="en-GB" sz="3200" dirty="0"/>
              <a:t>This can make it challenging to properly manage risks and security, IT compliance and data quality.</a:t>
            </a:r>
          </a:p>
        </p:txBody>
      </p:sp>
    </p:spTree>
    <p:extLst>
      <p:ext uri="{BB962C8B-B14F-4D97-AF65-F5344CB8AC3E}">
        <p14:creationId xmlns:p14="http://schemas.microsoft.com/office/powerpoint/2010/main" val="3104034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Vendor lock-in</a:t>
            </a:r>
          </a:p>
        </p:txBody>
      </p:sp>
      <p:sp>
        <p:nvSpPr>
          <p:cNvPr id="3" name="Content Placeholder 2"/>
          <p:cNvSpPr>
            <a:spLocks noGrp="1"/>
          </p:cNvSpPr>
          <p:nvPr>
            <p:ph idx="1"/>
          </p:nvPr>
        </p:nvSpPr>
        <p:spPr/>
        <p:txBody>
          <a:bodyPr>
            <a:normAutofit/>
          </a:bodyPr>
          <a:lstStyle/>
          <a:p>
            <a:r>
              <a:rPr lang="en-GB" sz="4000" dirty="0"/>
              <a:t>Often, </a:t>
            </a:r>
            <a:r>
              <a:rPr lang="en-GB" sz="4000" dirty="0">
                <a:solidFill>
                  <a:srgbClr val="FF0000"/>
                </a:solidFill>
              </a:rPr>
              <a:t>switching between cloud providers </a:t>
            </a:r>
            <a:r>
              <a:rPr lang="en-GB" sz="4000" dirty="0"/>
              <a:t>can cause significant issues. </a:t>
            </a:r>
          </a:p>
          <a:p>
            <a:pPr lvl="1"/>
            <a:r>
              <a:rPr lang="en-GB" sz="3600" dirty="0"/>
              <a:t>technical incompatibilities</a:t>
            </a:r>
          </a:p>
          <a:p>
            <a:pPr lvl="1"/>
            <a:r>
              <a:rPr lang="en-GB" sz="3600" dirty="0"/>
              <a:t>legal and regulatory limitations</a:t>
            </a:r>
          </a:p>
          <a:p>
            <a:pPr lvl="1"/>
            <a:r>
              <a:rPr lang="en-GB" sz="3600" dirty="0"/>
              <a:t>substantial costs incurred from sizable data migrations</a:t>
            </a:r>
          </a:p>
        </p:txBody>
      </p:sp>
    </p:spTree>
    <p:extLst>
      <p:ext uri="{BB962C8B-B14F-4D97-AF65-F5344CB8AC3E}">
        <p14:creationId xmlns:p14="http://schemas.microsoft.com/office/powerpoint/2010/main" val="1929366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 (1)</a:t>
            </a:r>
          </a:p>
        </p:txBody>
      </p:sp>
      <p:sp>
        <p:nvSpPr>
          <p:cNvPr id="3" name="Content Placeholder 2"/>
          <p:cNvSpPr>
            <a:spLocks noGrp="1"/>
          </p:cNvSpPr>
          <p:nvPr>
            <p:ph idx="1"/>
          </p:nvPr>
        </p:nvSpPr>
        <p:spPr/>
        <p:txBody>
          <a:bodyPr>
            <a:normAutofit/>
          </a:bodyPr>
          <a:lstStyle/>
          <a:p>
            <a:r>
              <a:rPr lang="en-GB" sz="3600" dirty="0"/>
              <a:t>Cloud computing is the </a:t>
            </a:r>
            <a:r>
              <a:rPr lang="en-GB" sz="3600" dirty="0">
                <a:solidFill>
                  <a:srgbClr val="FF0000"/>
                </a:solidFill>
              </a:rPr>
              <a:t>delivery of different services through the Internet</a:t>
            </a:r>
          </a:p>
          <a:p>
            <a:pPr lvl="1"/>
            <a:r>
              <a:rPr lang="en-GB" sz="3200" dirty="0"/>
              <a:t>The service types include software, infrastructure, platform and many others</a:t>
            </a:r>
          </a:p>
          <a:p>
            <a:pPr lvl="1"/>
            <a:r>
              <a:rPr lang="en-GB" sz="3200" dirty="0"/>
              <a:t>They can be deployed in private clouds and public clouds, as well as their combination</a:t>
            </a:r>
          </a:p>
        </p:txBody>
      </p:sp>
    </p:spTree>
    <p:extLst>
      <p:ext uri="{BB962C8B-B14F-4D97-AF65-F5344CB8AC3E}">
        <p14:creationId xmlns:p14="http://schemas.microsoft.com/office/powerpoint/2010/main" val="278401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 (2)</a:t>
            </a:r>
          </a:p>
        </p:txBody>
      </p:sp>
      <p:sp>
        <p:nvSpPr>
          <p:cNvPr id="3" name="Content Placeholder 2"/>
          <p:cNvSpPr>
            <a:spLocks noGrp="1"/>
          </p:cNvSpPr>
          <p:nvPr>
            <p:ph idx="1"/>
          </p:nvPr>
        </p:nvSpPr>
        <p:spPr/>
        <p:txBody>
          <a:bodyPr>
            <a:normAutofit/>
          </a:bodyPr>
          <a:lstStyle/>
          <a:p>
            <a:r>
              <a:rPr lang="en-GB" sz="4400" dirty="0"/>
              <a:t>Cloud computing offers its users many </a:t>
            </a:r>
            <a:r>
              <a:rPr lang="en-GB" sz="4400" dirty="0">
                <a:solidFill>
                  <a:srgbClr val="FF0000"/>
                </a:solidFill>
              </a:rPr>
              <a:t>advantages</a:t>
            </a:r>
            <a:r>
              <a:rPr lang="en-GB" sz="4400" dirty="0"/>
              <a:t>, but it also has </a:t>
            </a:r>
            <a:r>
              <a:rPr lang="en-GB" sz="4400" dirty="0">
                <a:solidFill>
                  <a:srgbClr val="FF0000"/>
                </a:solidFill>
              </a:rPr>
              <a:t>disadvantages</a:t>
            </a:r>
            <a:r>
              <a:rPr lang="en-GB" sz="4400" dirty="0"/>
              <a:t> and there is an ongoing research to solve these problems</a:t>
            </a:r>
          </a:p>
        </p:txBody>
      </p:sp>
    </p:spTree>
    <p:extLst>
      <p:ext uri="{BB962C8B-B14F-4D97-AF65-F5344CB8AC3E}">
        <p14:creationId xmlns:p14="http://schemas.microsoft.com/office/powerpoint/2010/main" val="243541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073"/>
            <a:ext cx="10515600" cy="2852737"/>
          </a:xfrm>
        </p:spPr>
        <p:txBody>
          <a:bodyPr>
            <a:normAutofit/>
          </a:bodyPr>
          <a:lstStyle/>
          <a:p>
            <a:pPr algn="ctr"/>
            <a:r>
              <a:rPr lang="en-GB" dirty="0"/>
              <a:t>Topic 1: Cloud Computing Overview</a:t>
            </a:r>
            <a:endParaRPr 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450" y="3973"/>
            <a:ext cx="5223565" cy="3419061"/>
          </a:xfrm>
          <a:prstGeom prst="rect">
            <a:avLst/>
          </a:prstGeom>
        </p:spPr>
      </p:pic>
    </p:spTree>
    <p:extLst>
      <p:ext uri="{BB962C8B-B14F-4D97-AF65-F5344CB8AC3E}">
        <p14:creationId xmlns:p14="http://schemas.microsoft.com/office/powerpoint/2010/main" val="3296699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073"/>
            <a:ext cx="10515600" cy="2852737"/>
          </a:xfrm>
        </p:spPr>
        <p:txBody>
          <a:bodyPr>
            <a:normAutofit/>
          </a:bodyPr>
          <a:lstStyle/>
          <a:p>
            <a:pPr algn="ctr"/>
            <a:r>
              <a:rPr lang="en-GB" dirty="0"/>
              <a:t>Topic 2: Cloud Service Models</a:t>
            </a:r>
            <a:endParaRPr 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450" y="3973"/>
            <a:ext cx="5223565" cy="3419061"/>
          </a:xfrm>
          <a:prstGeom prst="rect">
            <a:avLst/>
          </a:prstGeom>
        </p:spPr>
      </p:pic>
    </p:spTree>
    <p:extLst>
      <p:ext uri="{BB962C8B-B14F-4D97-AF65-F5344CB8AC3E}">
        <p14:creationId xmlns:p14="http://schemas.microsoft.com/office/powerpoint/2010/main" val="3545983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t>Intended learning </a:t>
            </a:r>
            <a:r>
              <a:rPr lang="en-GB" dirty="0"/>
              <a:t>outcomes</a:t>
            </a:r>
          </a:p>
        </p:txBody>
      </p:sp>
      <p:sp>
        <p:nvSpPr>
          <p:cNvPr id="3" name="内容占位符 2"/>
          <p:cNvSpPr>
            <a:spLocks noGrp="1"/>
          </p:cNvSpPr>
          <p:nvPr>
            <p:ph idx="1"/>
          </p:nvPr>
        </p:nvSpPr>
        <p:spPr/>
        <p:txBody>
          <a:bodyPr>
            <a:normAutofit/>
          </a:bodyPr>
          <a:lstStyle/>
          <a:p>
            <a:r>
              <a:rPr lang="en-GB" sz="4400" dirty="0"/>
              <a:t>After completing this topic, you will be able to:</a:t>
            </a:r>
          </a:p>
          <a:p>
            <a:pPr lvl="1"/>
            <a:r>
              <a:rPr lang="en-GB" sz="4000" dirty="0"/>
              <a:t>Differentiate between different types of cloud service models</a:t>
            </a:r>
          </a:p>
          <a:p>
            <a:pPr lvl="1"/>
            <a:r>
              <a:rPr lang="en-GB" sz="4000" dirty="0"/>
              <a:t>Be able to choose the appropriate cloud service model for different needs</a:t>
            </a:r>
          </a:p>
        </p:txBody>
      </p:sp>
    </p:spTree>
    <p:extLst>
      <p:ext uri="{BB962C8B-B14F-4D97-AF65-F5344CB8AC3E}">
        <p14:creationId xmlns:p14="http://schemas.microsoft.com/office/powerpoint/2010/main" val="3462459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Topic (2) Cloud service models</a:t>
            </a:r>
          </a:p>
        </p:txBody>
      </p:sp>
      <p:sp>
        <p:nvSpPr>
          <p:cNvPr id="5" name="内容占位符 4"/>
          <p:cNvSpPr>
            <a:spLocks noGrp="1"/>
          </p:cNvSpPr>
          <p:nvPr>
            <p:ph idx="1"/>
          </p:nvPr>
        </p:nvSpPr>
        <p:spPr/>
        <p:txBody>
          <a:bodyPr>
            <a:normAutofit fontScale="92500"/>
          </a:bodyPr>
          <a:lstStyle/>
          <a:p>
            <a:pPr marL="971550" lvl="1" indent="-514350">
              <a:lnSpc>
                <a:spcPct val="107000"/>
              </a:lnSpc>
              <a:spcBef>
                <a:spcPts val="0"/>
              </a:spcBef>
              <a:spcAft>
                <a:spcPts val="800"/>
              </a:spcAft>
              <a:buFont typeface="+mj-lt"/>
              <a:buAutoNum type="arabicPeriod"/>
            </a:pPr>
            <a:r>
              <a:rPr lang="en-GB" sz="3600" dirty="0">
                <a:latin typeface="Calibri" panose="020F0502020204030204" pitchFamily="34" charset="0"/>
                <a:ea typeface="DengXian" panose="02010600030101010101" pitchFamily="2" charset="-122"/>
                <a:cs typeface="Times New Roman" panose="02020603050405020304" pitchFamily="18" charset="0"/>
              </a:rPr>
              <a:t>Introduction and evolution of cloud service models</a:t>
            </a:r>
          </a:p>
          <a:p>
            <a:pPr marL="971550" lvl="1" indent="-514350">
              <a:lnSpc>
                <a:spcPct val="107000"/>
              </a:lnSpc>
              <a:spcBef>
                <a:spcPts val="0"/>
              </a:spcBef>
              <a:spcAft>
                <a:spcPts val="800"/>
              </a:spcAft>
              <a:buFont typeface="+mj-lt"/>
              <a:buAutoNum type="arabicPeriod"/>
            </a:pPr>
            <a:r>
              <a:rPr lang="en-GB" sz="3600" dirty="0">
                <a:latin typeface="Calibri" panose="020F0502020204030204" pitchFamily="34" charset="0"/>
                <a:ea typeface="DengXian" panose="02010600030101010101" pitchFamily="2" charset="-122"/>
                <a:cs typeface="Times New Roman" panose="02020603050405020304" pitchFamily="18" charset="0"/>
              </a:rPr>
              <a:t>Infrastructure as a Service (IAAS)</a:t>
            </a:r>
          </a:p>
          <a:p>
            <a:pPr marL="971550" lvl="1" indent="-514350">
              <a:lnSpc>
                <a:spcPct val="107000"/>
              </a:lnSpc>
              <a:spcBef>
                <a:spcPts val="0"/>
              </a:spcBef>
              <a:spcAft>
                <a:spcPts val="800"/>
              </a:spcAft>
              <a:buFont typeface="+mj-lt"/>
              <a:buAutoNum type="arabicPeriod"/>
            </a:pPr>
            <a:r>
              <a:rPr lang="en-GB" sz="3600" dirty="0">
                <a:latin typeface="Calibri" panose="020F0502020204030204" pitchFamily="34" charset="0"/>
                <a:ea typeface="DengXian" panose="02010600030101010101" pitchFamily="2" charset="-122"/>
                <a:cs typeface="Times New Roman" panose="02020603050405020304" pitchFamily="18" charset="0"/>
              </a:rPr>
              <a:t>Platform as a Service (PAAS)</a:t>
            </a:r>
          </a:p>
          <a:p>
            <a:pPr marL="971550" lvl="1" indent="-514350">
              <a:lnSpc>
                <a:spcPct val="107000"/>
              </a:lnSpc>
              <a:spcBef>
                <a:spcPts val="0"/>
              </a:spcBef>
              <a:spcAft>
                <a:spcPts val="800"/>
              </a:spcAft>
              <a:buFont typeface="+mj-lt"/>
              <a:buAutoNum type="arabicPeriod"/>
            </a:pPr>
            <a:r>
              <a:rPr lang="en-GB" sz="3600" dirty="0">
                <a:latin typeface="Calibri" panose="020F0502020204030204" pitchFamily="34" charset="0"/>
                <a:ea typeface="DengXian" panose="02010600030101010101" pitchFamily="2" charset="-122"/>
                <a:cs typeface="Times New Roman" panose="02020603050405020304" pitchFamily="18" charset="0"/>
              </a:rPr>
              <a:t>Software as a Service (SAAS)</a:t>
            </a:r>
          </a:p>
          <a:p>
            <a:pPr marL="971550" lvl="1" indent="-514350">
              <a:lnSpc>
                <a:spcPct val="107000"/>
              </a:lnSpc>
              <a:spcBef>
                <a:spcPts val="0"/>
              </a:spcBef>
              <a:spcAft>
                <a:spcPts val="800"/>
              </a:spcAft>
              <a:buFont typeface="+mj-lt"/>
              <a:buAutoNum type="arabicPeriod"/>
            </a:pPr>
            <a:r>
              <a:rPr lang="en-GB" sz="3600" dirty="0">
                <a:latin typeface="Calibri" panose="020F0502020204030204" pitchFamily="34" charset="0"/>
                <a:ea typeface="DengXian" panose="02010600030101010101" pitchFamily="2" charset="-122"/>
                <a:cs typeface="Times New Roman" panose="02020603050405020304" pitchFamily="18" charset="0"/>
              </a:rPr>
              <a:t>More Services (XAAS)</a:t>
            </a:r>
          </a:p>
          <a:p>
            <a:pPr marL="971550" lvl="1" indent="-514350">
              <a:lnSpc>
                <a:spcPct val="107000"/>
              </a:lnSpc>
              <a:spcBef>
                <a:spcPts val="0"/>
              </a:spcBef>
              <a:spcAft>
                <a:spcPts val="800"/>
              </a:spcAft>
              <a:buFont typeface="+mj-lt"/>
              <a:buAutoNum type="arabicPeriod"/>
            </a:pPr>
            <a:r>
              <a:rPr lang="en-GB" sz="3600" dirty="0">
                <a:latin typeface="Calibri" panose="020F0502020204030204" pitchFamily="34" charset="0"/>
                <a:ea typeface="DengXian" panose="02010600030101010101" pitchFamily="2" charset="-122"/>
                <a:cs typeface="Times New Roman" panose="02020603050405020304" pitchFamily="18" charset="0"/>
              </a:rPr>
              <a:t>Comparison between different models</a:t>
            </a:r>
          </a:p>
          <a:p>
            <a:pPr marL="514350" indent="-514350">
              <a:lnSpc>
                <a:spcPct val="107000"/>
              </a:lnSpc>
              <a:spcBef>
                <a:spcPts val="0"/>
              </a:spcBef>
              <a:spcAft>
                <a:spcPts val="800"/>
              </a:spcAft>
              <a:buFont typeface="+mj-lt"/>
              <a:buAutoNum type="arabicPeriod"/>
            </a:pPr>
            <a:endParaRPr lang="en-US" sz="40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33450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Recall our cloud computing definition</a:t>
            </a:r>
          </a:p>
        </p:txBody>
      </p:sp>
      <p:sp>
        <p:nvSpPr>
          <p:cNvPr id="3" name="Content Placeholder 2"/>
          <p:cNvSpPr>
            <a:spLocks noGrp="1"/>
          </p:cNvSpPr>
          <p:nvPr>
            <p:ph idx="1"/>
          </p:nvPr>
        </p:nvSpPr>
        <p:spPr/>
        <p:txBody>
          <a:bodyPr>
            <a:normAutofit/>
          </a:bodyPr>
          <a:lstStyle/>
          <a:p>
            <a:r>
              <a:rPr lang="en-GB" sz="3600" dirty="0"/>
              <a:t>Cloud computing is the delivery of </a:t>
            </a:r>
            <a:r>
              <a:rPr lang="en-GB" sz="3600" dirty="0">
                <a:solidFill>
                  <a:srgbClr val="FF0000"/>
                </a:solidFill>
              </a:rPr>
              <a:t>different services through the Internet</a:t>
            </a:r>
            <a:r>
              <a:rPr lang="en-GB" sz="3600" dirty="0"/>
              <a:t>, which includes tools and applications like data storage, servers, databases, networking, and software.</a:t>
            </a:r>
          </a:p>
        </p:txBody>
      </p:sp>
      <p:sp>
        <p:nvSpPr>
          <p:cNvPr id="4" name="AutoShape 2" descr="Cloud Computing Defini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7482180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5FF9F-114E-4105-EF52-FCB966A7894D}"/>
              </a:ext>
            </a:extLst>
          </p:cNvPr>
          <p:cNvSpPr>
            <a:spLocks noGrp="1"/>
          </p:cNvSpPr>
          <p:nvPr>
            <p:ph type="title"/>
          </p:nvPr>
        </p:nvSpPr>
        <p:spPr/>
        <p:txBody>
          <a:bodyPr/>
          <a:lstStyle/>
          <a:p>
            <a:r>
              <a:rPr lang="en-GB" sz="4400" dirty="0">
                <a:solidFill>
                  <a:srgbClr val="FF0000"/>
                </a:solidFill>
              </a:rPr>
              <a:t>different services available in the cloud</a:t>
            </a:r>
            <a:endParaRPr lang="x-none" dirty="0"/>
          </a:p>
        </p:txBody>
      </p:sp>
      <p:sp>
        <p:nvSpPr>
          <p:cNvPr id="3" name="内容占位符 2">
            <a:extLst>
              <a:ext uri="{FF2B5EF4-FFF2-40B4-BE49-F238E27FC236}">
                <a16:creationId xmlns:a16="http://schemas.microsoft.com/office/drawing/2014/main" id="{4E4F36EC-E911-7E14-B89E-16EC00C73591}"/>
              </a:ext>
            </a:extLst>
          </p:cNvPr>
          <p:cNvSpPr>
            <a:spLocks noGrp="1"/>
          </p:cNvSpPr>
          <p:nvPr>
            <p:ph idx="1"/>
          </p:nvPr>
        </p:nvSpPr>
        <p:spPr/>
        <p:txBody>
          <a:bodyPr>
            <a:normAutofit/>
          </a:bodyPr>
          <a:lstStyle/>
          <a:p>
            <a:r>
              <a:rPr lang="en-GB" sz="3600" dirty="0"/>
              <a:t>Access to physical servers, virtual servers, storage, networking</a:t>
            </a:r>
          </a:p>
          <a:p>
            <a:r>
              <a:rPr lang="en-US" sz="3600" dirty="0"/>
              <a:t>Access to platforms for developing, running, maintaining and managing applications</a:t>
            </a:r>
          </a:p>
          <a:p>
            <a:r>
              <a:rPr lang="en-US" sz="3600" dirty="0"/>
              <a:t>Access to application software</a:t>
            </a:r>
            <a:endParaRPr lang="x-none" sz="3600" dirty="0"/>
          </a:p>
        </p:txBody>
      </p:sp>
    </p:spTree>
    <p:extLst>
      <p:ext uri="{BB962C8B-B14F-4D97-AF65-F5344CB8AC3E}">
        <p14:creationId xmlns:p14="http://schemas.microsoft.com/office/powerpoint/2010/main" val="33838017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5FF9F-114E-4105-EF52-FCB966A7894D}"/>
              </a:ext>
            </a:extLst>
          </p:cNvPr>
          <p:cNvSpPr>
            <a:spLocks noGrp="1"/>
          </p:cNvSpPr>
          <p:nvPr>
            <p:ph type="title"/>
          </p:nvPr>
        </p:nvSpPr>
        <p:spPr/>
        <p:txBody>
          <a:bodyPr/>
          <a:lstStyle/>
          <a:p>
            <a:r>
              <a:rPr lang="en-GB" sz="4400" dirty="0">
                <a:solidFill>
                  <a:srgbClr val="FF0000"/>
                </a:solidFill>
              </a:rPr>
              <a:t>different services available in the cloud</a:t>
            </a:r>
            <a:endParaRPr lang="x-none" dirty="0"/>
          </a:p>
        </p:txBody>
      </p:sp>
      <p:sp>
        <p:nvSpPr>
          <p:cNvPr id="3" name="内容占位符 2">
            <a:extLst>
              <a:ext uri="{FF2B5EF4-FFF2-40B4-BE49-F238E27FC236}">
                <a16:creationId xmlns:a16="http://schemas.microsoft.com/office/drawing/2014/main" id="{4E4F36EC-E911-7E14-B89E-16EC00C73591}"/>
              </a:ext>
            </a:extLst>
          </p:cNvPr>
          <p:cNvSpPr>
            <a:spLocks noGrp="1"/>
          </p:cNvSpPr>
          <p:nvPr>
            <p:ph idx="1"/>
          </p:nvPr>
        </p:nvSpPr>
        <p:spPr/>
        <p:txBody>
          <a:bodyPr>
            <a:normAutofit/>
          </a:bodyPr>
          <a:lstStyle/>
          <a:p>
            <a:r>
              <a:rPr lang="en-GB" sz="3600" dirty="0"/>
              <a:t>Access to physical servers, virtual servers, storage, networking - </a:t>
            </a:r>
            <a:r>
              <a:rPr lang="en-GB" sz="3600" dirty="0">
                <a:solidFill>
                  <a:srgbClr val="FF0000"/>
                </a:solidFill>
              </a:rPr>
              <a:t>Infrastructure</a:t>
            </a:r>
          </a:p>
          <a:p>
            <a:r>
              <a:rPr lang="en-US" sz="3600" dirty="0"/>
              <a:t>Access to platforms for developing, running, maintaining and managing applications - </a:t>
            </a:r>
            <a:r>
              <a:rPr lang="en-US" sz="3600" dirty="0">
                <a:solidFill>
                  <a:srgbClr val="FF0000"/>
                </a:solidFill>
              </a:rPr>
              <a:t>Platform</a:t>
            </a:r>
          </a:p>
          <a:p>
            <a:r>
              <a:rPr lang="en-US" sz="3600" dirty="0"/>
              <a:t>Access to application software – </a:t>
            </a:r>
            <a:r>
              <a:rPr lang="en-US" sz="3600" dirty="0">
                <a:solidFill>
                  <a:srgbClr val="FF0000"/>
                </a:solidFill>
              </a:rPr>
              <a:t>Software </a:t>
            </a:r>
            <a:endParaRPr lang="x-none" sz="3600" dirty="0">
              <a:solidFill>
                <a:srgbClr val="FF0000"/>
              </a:solidFill>
            </a:endParaRPr>
          </a:p>
        </p:txBody>
      </p:sp>
    </p:spTree>
    <p:extLst>
      <p:ext uri="{BB962C8B-B14F-4D97-AF65-F5344CB8AC3E}">
        <p14:creationId xmlns:p14="http://schemas.microsoft.com/office/powerpoint/2010/main" val="1445872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services</a:t>
            </a:r>
          </a:p>
        </p:txBody>
      </p:sp>
      <p:sp>
        <p:nvSpPr>
          <p:cNvPr id="3" name="Content Placeholder 2"/>
          <p:cNvSpPr>
            <a:spLocks noGrp="1"/>
          </p:cNvSpPr>
          <p:nvPr>
            <p:ph idx="1"/>
          </p:nvPr>
        </p:nvSpPr>
        <p:spPr/>
        <p:txBody>
          <a:bodyPr>
            <a:normAutofit/>
          </a:bodyPr>
          <a:lstStyle/>
          <a:p>
            <a:r>
              <a:rPr lang="en-GB" sz="4400" dirty="0"/>
              <a:t>Cloud services are </a:t>
            </a:r>
            <a:r>
              <a:rPr lang="en-GB" sz="4400" dirty="0">
                <a:solidFill>
                  <a:srgbClr val="FF0000"/>
                </a:solidFill>
              </a:rPr>
              <a:t>infrastructure, platforms, or software </a:t>
            </a:r>
            <a:r>
              <a:rPr lang="en-GB" sz="4400" dirty="0"/>
              <a:t>that are hosted by third-party providers and made available to users through the internet. </a:t>
            </a:r>
          </a:p>
        </p:txBody>
      </p:sp>
    </p:spTree>
    <p:extLst>
      <p:ext uri="{BB962C8B-B14F-4D97-AF65-F5344CB8AC3E}">
        <p14:creationId xmlns:p14="http://schemas.microsoft.com/office/powerpoint/2010/main" val="27209115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336800" y="76200"/>
            <a:ext cx="9652000" cy="1143000"/>
          </a:xfrm>
        </p:spPr>
        <p:txBody>
          <a:bodyPr/>
          <a:lstStyle/>
          <a:p>
            <a:pPr eaLnBrk="1" hangingPunct="1"/>
            <a:r>
              <a:rPr lang="en-US" altLang="en-US"/>
              <a:t>Cloud Service Models</a:t>
            </a:r>
          </a:p>
        </p:txBody>
      </p:sp>
      <p:sp>
        <p:nvSpPr>
          <p:cNvPr id="16387"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fld id="{7A6C81DE-C363-4AAC-B0FD-D9B90544EA4A}" type="slidenum">
              <a:rPr lang="en-US" altLang="en-US" sz="1200">
                <a:solidFill>
                  <a:schemeClr val="bg1"/>
                </a:solidFill>
              </a:rPr>
              <a:pPr/>
              <a:t>47</a:t>
            </a:fld>
            <a:endParaRPr lang="en-US" altLang="en-US" sz="1200">
              <a:solidFill>
                <a:schemeClr val="bg1"/>
              </a:solidFill>
            </a:endParaRPr>
          </a:p>
        </p:txBody>
      </p:sp>
      <p:sp>
        <p:nvSpPr>
          <p:cNvPr id="43" name="Rounded Rectangle 42"/>
          <p:cNvSpPr/>
          <p:nvPr/>
        </p:nvSpPr>
        <p:spPr bwMode="auto">
          <a:xfrm>
            <a:off x="1930401" y="1066800"/>
            <a:ext cx="2882900" cy="6096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fontAlgn="auto" hangingPunct="1">
              <a:spcBef>
                <a:spcPts val="0"/>
              </a:spcBef>
              <a:spcAft>
                <a:spcPts val="0"/>
              </a:spcAft>
              <a:defRPr/>
            </a:pPr>
            <a:r>
              <a:rPr lang="en-US" sz="1800" kern="0" dirty="0">
                <a:solidFill>
                  <a:srgbClr val="FFFFFF"/>
                </a:solidFill>
                <a:latin typeface="Arial"/>
                <a:ea typeface="+mn-ea"/>
              </a:rPr>
              <a:t>Software as a Service (</a:t>
            </a:r>
            <a:r>
              <a:rPr lang="en-US" sz="1800" kern="0" dirty="0" err="1">
                <a:solidFill>
                  <a:srgbClr val="FFFFFF"/>
                </a:solidFill>
                <a:latin typeface="Arial"/>
                <a:ea typeface="+mn-ea"/>
              </a:rPr>
              <a:t>SaaS</a:t>
            </a:r>
            <a:r>
              <a:rPr lang="en-US" sz="1800" kern="0" dirty="0">
                <a:solidFill>
                  <a:srgbClr val="FFFFFF"/>
                </a:solidFill>
                <a:latin typeface="Arial"/>
                <a:ea typeface="+mn-ea"/>
              </a:rPr>
              <a:t>)</a:t>
            </a:r>
          </a:p>
        </p:txBody>
      </p:sp>
      <p:sp>
        <p:nvSpPr>
          <p:cNvPr id="44" name="Rounded Rectangle 43"/>
          <p:cNvSpPr/>
          <p:nvPr/>
        </p:nvSpPr>
        <p:spPr bwMode="auto">
          <a:xfrm>
            <a:off x="5490634" y="1066800"/>
            <a:ext cx="2882900" cy="6096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fontAlgn="auto" hangingPunct="1">
              <a:spcBef>
                <a:spcPts val="0"/>
              </a:spcBef>
              <a:spcAft>
                <a:spcPts val="0"/>
              </a:spcAft>
              <a:defRPr/>
            </a:pPr>
            <a:r>
              <a:rPr lang="en-US" sz="1800" kern="0" dirty="0">
                <a:solidFill>
                  <a:srgbClr val="FFFFFF"/>
                </a:solidFill>
                <a:latin typeface="Arial"/>
                <a:ea typeface="+mn-ea"/>
              </a:rPr>
              <a:t>Platform as a Service (</a:t>
            </a:r>
            <a:r>
              <a:rPr lang="en-US" sz="1800" kern="0" dirty="0" err="1">
                <a:solidFill>
                  <a:srgbClr val="FFFFFF"/>
                </a:solidFill>
                <a:latin typeface="Arial"/>
                <a:ea typeface="+mn-ea"/>
              </a:rPr>
              <a:t>PaaS</a:t>
            </a:r>
            <a:r>
              <a:rPr lang="en-US" sz="1800" kern="0" dirty="0">
                <a:solidFill>
                  <a:srgbClr val="FFFFFF"/>
                </a:solidFill>
                <a:latin typeface="Arial"/>
                <a:ea typeface="+mn-ea"/>
              </a:rPr>
              <a:t>)</a:t>
            </a:r>
          </a:p>
        </p:txBody>
      </p:sp>
      <p:sp>
        <p:nvSpPr>
          <p:cNvPr id="45" name="Rounded Rectangle 44"/>
          <p:cNvSpPr/>
          <p:nvPr/>
        </p:nvSpPr>
        <p:spPr bwMode="auto">
          <a:xfrm>
            <a:off x="8940801" y="1066800"/>
            <a:ext cx="2882900" cy="6096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fontAlgn="auto" hangingPunct="1">
              <a:spcBef>
                <a:spcPts val="0"/>
              </a:spcBef>
              <a:spcAft>
                <a:spcPts val="0"/>
              </a:spcAft>
              <a:defRPr/>
            </a:pPr>
            <a:r>
              <a:rPr lang="en-US" sz="1800" kern="0" dirty="0">
                <a:solidFill>
                  <a:srgbClr val="FFFFFF"/>
                </a:solidFill>
                <a:latin typeface="Arial"/>
                <a:ea typeface="+mn-ea"/>
              </a:rPr>
              <a:t>Infrastructure as a Service (</a:t>
            </a:r>
            <a:r>
              <a:rPr lang="en-US" sz="1800" kern="0" dirty="0" err="1">
                <a:solidFill>
                  <a:srgbClr val="FFFFFF"/>
                </a:solidFill>
                <a:latin typeface="Arial"/>
                <a:ea typeface="+mn-ea"/>
              </a:rPr>
              <a:t>IaaS</a:t>
            </a:r>
            <a:r>
              <a:rPr lang="en-US" sz="1800" kern="0" dirty="0">
                <a:solidFill>
                  <a:srgbClr val="FFFFFF"/>
                </a:solidFill>
                <a:latin typeface="Arial"/>
                <a:ea typeface="+mn-ea"/>
              </a:rPr>
              <a:t>)</a:t>
            </a:r>
          </a:p>
        </p:txBody>
      </p:sp>
      <p:pic>
        <p:nvPicPr>
          <p:cNvPr id="2057" name="Picture 9"/>
          <p:cNvPicPr>
            <a:picLocks noChangeAspect="1" noChangeArrowheads="1"/>
          </p:cNvPicPr>
          <p:nvPr/>
        </p:nvPicPr>
        <p:blipFill>
          <a:blip r:embed="rId3"/>
          <a:srcRect/>
          <a:stretch>
            <a:fillRect/>
          </a:stretch>
        </p:blipFill>
        <p:spPr bwMode="auto">
          <a:xfrm>
            <a:off x="2863851" y="4876801"/>
            <a:ext cx="8210549" cy="1457325"/>
          </a:xfrm>
          <a:prstGeom prst="rect">
            <a:avLst/>
          </a:prstGeom>
          <a:ln/>
        </p:spPr>
        <p:style>
          <a:lnRef idx="1">
            <a:schemeClr val="dk1"/>
          </a:lnRef>
          <a:fillRef idx="2">
            <a:schemeClr val="dk1"/>
          </a:fillRef>
          <a:effectRef idx="1">
            <a:schemeClr val="dk1"/>
          </a:effectRef>
          <a:fontRef idx="minor">
            <a:schemeClr val="dk1"/>
          </a:fontRef>
        </p:style>
      </p:pic>
      <p:pic>
        <p:nvPicPr>
          <p:cNvPr id="2058" name="Picture 10"/>
          <p:cNvPicPr>
            <a:picLocks noChangeAspect="1" noChangeArrowheads="1"/>
          </p:cNvPicPr>
          <p:nvPr/>
        </p:nvPicPr>
        <p:blipFill>
          <a:blip r:embed="rId4"/>
          <a:srcRect/>
          <a:stretch>
            <a:fillRect/>
          </a:stretch>
        </p:blipFill>
        <p:spPr bwMode="auto">
          <a:xfrm>
            <a:off x="2849034" y="3200400"/>
            <a:ext cx="8210551" cy="1447800"/>
          </a:xfrm>
          <a:prstGeom prst="rect">
            <a:avLst/>
          </a:prstGeom>
          <a:ln/>
        </p:spPr>
        <p:style>
          <a:lnRef idx="1">
            <a:schemeClr val="dk1"/>
          </a:lnRef>
          <a:fillRef idx="2">
            <a:schemeClr val="dk1"/>
          </a:fillRef>
          <a:effectRef idx="1">
            <a:schemeClr val="dk1"/>
          </a:effectRef>
          <a:fontRef idx="minor">
            <a:schemeClr val="dk1"/>
          </a:fontRef>
        </p:style>
      </p:pic>
      <p:pic>
        <p:nvPicPr>
          <p:cNvPr id="2059" name="Picture 11"/>
          <p:cNvPicPr>
            <a:picLocks noChangeAspect="1" noChangeArrowheads="1"/>
          </p:cNvPicPr>
          <p:nvPr/>
        </p:nvPicPr>
        <p:blipFill>
          <a:blip r:embed="rId5"/>
          <a:srcRect/>
          <a:stretch>
            <a:fillRect/>
          </a:stretch>
        </p:blipFill>
        <p:spPr bwMode="auto">
          <a:xfrm>
            <a:off x="2863851" y="1828800"/>
            <a:ext cx="8210549" cy="1219200"/>
          </a:xfrm>
          <a:prstGeom prst="rect">
            <a:avLst/>
          </a:prstGeom>
          <a:ln/>
        </p:spPr>
        <p:style>
          <a:lnRef idx="1">
            <a:schemeClr val="dk1"/>
          </a:lnRef>
          <a:fillRef idx="2">
            <a:schemeClr val="dk1"/>
          </a:fillRef>
          <a:effectRef idx="1">
            <a:schemeClr val="dk1"/>
          </a:effectRef>
          <a:fontRef idx="minor">
            <a:schemeClr val="dk1"/>
          </a:fontRef>
        </p:style>
      </p:pic>
      <p:pic>
        <p:nvPicPr>
          <p:cNvPr id="2061" name="Picture 13" descr="Amazon Web Services">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951" y="5033963"/>
            <a:ext cx="2082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9" name="Picture 21" descr="Dedicated Server, Managed Hosting &amp; Web Hosting from Rackspace">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051" y="5762625"/>
            <a:ext cx="20066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Group 49"/>
          <p:cNvGrpSpPr>
            <a:grpSpLocks/>
          </p:cNvGrpSpPr>
          <p:nvPr/>
        </p:nvGrpSpPr>
        <p:grpSpPr bwMode="auto">
          <a:xfrm>
            <a:off x="74085" y="3200402"/>
            <a:ext cx="2789767" cy="830997"/>
            <a:chOff x="55539" y="3200400"/>
            <a:chExt cx="2092347" cy="831277"/>
          </a:xfrm>
        </p:grpSpPr>
        <p:pic>
          <p:nvPicPr>
            <p:cNvPr id="16400" name="Picture 23" descr="App Engine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39" y="3200401"/>
              <a:ext cx="554061" cy="56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1" name="TextBox 48"/>
            <p:cNvSpPr txBox="1">
              <a:spLocks noChangeArrowheads="1"/>
            </p:cNvSpPr>
            <p:nvPr/>
          </p:nvSpPr>
          <p:spPr bwMode="auto">
            <a:xfrm>
              <a:off x="761999" y="3200400"/>
              <a:ext cx="1385887" cy="83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pPr eaLnBrk="1" hangingPunct="1"/>
              <a:r>
                <a:rPr lang="en-US" altLang="en-US" b="1"/>
                <a:t>Google App Engine</a:t>
              </a:r>
            </a:p>
          </p:txBody>
        </p:sp>
      </p:grpSp>
      <p:pic>
        <p:nvPicPr>
          <p:cNvPr id="2073" name="Picture 25" descr="Windows Azure Platform"/>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2384" y="3932238"/>
            <a:ext cx="2300816"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50"/>
          <p:cNvSpPr>
            <a:spLocks noChangeArrowheads="1"/>
          </p:cNvSpPr>
          <p:nvPr/>
        </p:nvSpPr>
        <p:spPr bwMode="auto">
          <a:xfrm>
            <a:off x="218017" y="2079625"/>
            <a:ext cx="237066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pPr eaLnBrk="1" hangingPunct="1"/>
            <a:r>
              <a:rPr lang="en-US" altLang="en-US" sz="1600" b="1"/>
              <a:t>SalesForce CRM</a:t>
            </a:r>
          </a:p>
        </p:txBody>
      </p:sp>
      <p:sp>
        <p:nvSpPr>
          <p:cNvPr id="72" name="Rectangle 71"/>
          <p:cNvSpPr>
            <a:spLocks noChangeArrowheads="1"/>
          </p:cNvSpPr>
          <p:nvPr/>
        </p:nvSpPr>
        <p:spPr bwMode="auto">
          <a:xfrm>
            <a:off x="224367" y="2520950"/>
            <a:ext cx="2368551"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pPr eaLnBrk="1" hangingPunct="1"/>
            <a:r>
              <a:rPr lang="en-US" altLang="en-US" sz="1600" b="1"/>
              <a:t>LotusLive</a:t>
            </a:r>
          </a:p>
        </p:txBody>
      </p:sp>
    </p:spTree>
    <p:extLst>
      <p:ext uri="{BB962C8B-B14F-4D97-AF65-F5344CB8AC3E}">
        <p14:creationId xmlns:p14="http://schemas.microsoft.com/office/powerpoint/2010/main" val="42813273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ircle(in)">
                                      <p:cBhvr>
                                        <p:cTn id="7" dur="500"/>
                                        <p:tgtEl>
                                          <p:spTgt spid="45"/>
                                        </p:tgtEl>
                                      </p:cBhvr>
                                    </p:animEffect>
                                  </p:childTnLst>
                                </p:cTn>
                              </p:par>
                              <p:par>
                                <p:cTn id="8" presetID="6" presetClass="entr" presetSubtype="16" fill="hold" nodeType="withEffect">
                                  <p:stCondLst>
                                    <p:cond delay="0"/>
                                  </p:stCondLst>
                                  <p:childTnLst>
                                    <p:set>
                                      <p:cBhvr>
                                        <p:cTn id="9" dur="1" fill="hold">
                                          <p:stCondLst>
                                            <p:cond delay="0"/>
                                          </p:stCondLst>
                                        </p:cTn>
                                        <p:tgtEl>
                                          <p:spTgt spid="2057"/>
                                        </p:tgtEl>
                                        <p:attrNameLst>
                                          <p:attrName>style.visibility</p:attrName>
                                        </p:attrNameLst>
                                      </p:cBhvr>
                                      <p:to>
                                        <p:strVal val="visible"/>
                                      </p:to>
                                    </p:set>
                                    <p:animEffect transition="in" filter="circle(in)">
                                      <p:cBhvr>
                                        <p:cTn id="10" dur="500"/>
                                        <p:tgtEl>
                                          <p:spTgt spid="2057"/>
                                        </p:tgtEl>
                                      </p:cBhvr>
                                    </p:animEffect>
                                  </p:childTnLst>
                                </p:cTn>
                              </p:par>
                              <p:par>
                                <p:cTn id="11" presetID="6" presetClass="entr" presetSubtype="16" fill="hold" nodeType="withEffect">
                                  <p:stCondLst>
                                    <p:cond delay="0"/>
                                  </p:stCondLst>
                                  <p:childTnLst>
                                    <p:set>
                                      <p:cBhvr>
                                        <p:cTn id="12" dur="1" fill="hold">
                                          <p:stCondLst>
                                            <p:cond delay="0"/>
                                          </p:stCondLst>
                                        </p:cTn>
                                        <p:tgtEl>
                                          <p:spTgt spid="2061"/>
                                        </p:tgtEl>
                                        <p:attrNameLst>
                                          <p:attrName>style.visibility</p:attrName>
                                        </p:attrNameLst>
                                      </p:cBhvr>
                                      <p:to>
                                        <p:strVal val="visible"/>
                                      </p:to>
                                    </p:set>
                                    <p:animEffect transition="in" filter="circle(in)">
                                      <p:cBhvr>
                                        <p:cTn id="13" dur="500"/>
                                        <p:tgtEl>
                                          <p:spTgt spid="2061"/>
                                        </p:tgtEl>
                                      </p:cBhvr>
                                    </p:animEffect>
                                  </p:childTnLst>
                                </p:cTn>
                              </p:par>
                              <p:par>
                                <p:cTn id="14" presetID="6" presetClass="entr" presetSubtype="16" fill="hold" nodeType="withEffect">
                                  <p:stCondLst>
                                    <p:cond delay="0"/>
                                  </p:stCondLst>
                                  <p:childTnLst>
                                    <p:set>
                                      <p:cBhvr>
                                        <p:cTn id="15" dur="1" fill="hold">
                                          <p:stCondLst>
                                            <p:cond delay="0"/>
                                          </p:stCondLst>
                                        </p:cTn>
                                        <p:tgtEl>
                                          <p:spTgt spid="2069"/>
                                        </p:tgtEl>
                                        <p:attrNameLst>
                                          <p:attrName>style.visibility</p:attrName>
                                        </p:attrNameLst>
                                      </p:cBhvr>
                                      <p:to>
                                        <p:strVal val="visible"/>
                                      </p:to>
                                    </p:set>
                                    <p:animEffect transition="in" filter="circle(in)">
                                      <p:cBhvr>
                                        <p:cTn id="16" dur="500"/>
                                        <p:tgtEl>
                                          <p:spTgt spid="206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circle(in)">
                                      <p:cBhvr>
                                        <p:cTn id="21" dur="500"/>
                                        <p:tgtEl>
                                          <p:spTgt spid="44"/>
                                        </p:tgtEl>
                                      </p:cBhvr>
                                    </p:animEffect>
                                  </p:childTnLst>
                                </p:cTn>
                              </p:par>
                              <p:par>
                                <p:cTn id="22" presetID="6" presetClass="entr" presetSubtype="16"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circle(in)">
                                      <p:cBhvr>
                                        <p:cTn id="24" dur="500"/>
                                        <p:tgtEl>
                                          <p:spTgt spid="2058"/>
                                        </p:tgtEl>
                                      </p:cBhvr>
                                    </p:animEffect>
                                  </p:childTnLst>
                                </p:cTn>
                              </p:par>
                              <p:par>
                                <p:cTn id="25" presetID="6" presetClass="entr" presetSubtype="16"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circle(in)">
                                      <p:cBhvr>
                                        <p:cTn id="27" dur="500"/>
                                        <p:tgtEl>
                                          <p:spTgt spid="50"/>
                                        </p:tgtEl>
                                      </p:cBhvr>
                                    </p:animEffect>
                                  </p:childTnLst>
                                </p:cTn>
                              </p:par>
                              <p:par>
                                <p:cTn id="28" presetID="6" presetClass="entr" presetSubtype="16" fill="hold" nodeType="withEffect">
                                  <p:stCondLst>
                                    <p:cond delay="0"/>
                                  </p:stCondLst>
                                  <p:childTnLst>
                                    <p:set>
                                      <p:cBhvr>
                                        <p:cTn id="29" dur="1" fill="hold">
                                          <p:stCondLst>
                                            <p:cond delay="0"/>
                                          </p:stCondLst>
                                        </p:cTn>
                                        <p:tgtEl>
                                          <p:spTgt spid="2073"/>
                                        </p:tgtEl>
                                        <p:attrNameLst>
                                          <p:attrName>style.visibility</p:attrName>
                                        </p:attrNameLst>
                                      </p:cBhvr>
                                      <p:to>
                                        <p:strVal val="visible"/>
                                      </p:to>
                                    </p:set>
                                    <p:animEffect transition="in" filter="circle(in)">
                                      <p:cBhvr>
                                        <p:cTn id="30" dur="500"/>
                                        <p:tgtEl>
                                          <p:spTgt spid="207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circle(in)">
                                      <p:cBhvr>
                                        <p:cTn id="35" dur="500"/>
                                        <p:tgtEl>
                                          <p:spTgt spid="43"/>
                                        </p:tgtEl>
                                      </p:cBhvr>
                                    </p:animEffect>
                                  </p:childTnLst>
                                </p:cTn>
                              </p:par>
                              <p:par>
                                <p:cTn id="36" presetID="6" presetClass="entr" presetSubtype="16" fill="hold" nodeType="withEffect">
                                  <p:stCondLst>
                                    <p:cond delay="0"/>
                                  </p:stCondLst>
                                  <p:childTnLst>
                                    <p:set>
                                      <p:cBhvr>
                                        <p:cTn id="37" dur="1" fill="hold">
                                          <p:stCondLst>
                                            <p:cond delay="0"/>
                                          </p:stCondLst>
                                        </p:cTn>
                                        <p:tgtEl>
                                          <p:spTgt spid="2059"/>
                                        </p:tgtEl>
                                        <p:attrNameLst>
                                          <p:attrName>style.visibility</p:attrName>
                                        </p:attrNameLst>
                                      </p:cBhvr>
                                      <p:to>
                                        <p:strVal val="visible"/>
                                      </p:to>
                                    </p:set>
                                    <p:animEffect transition="in" filter="circle(in)">
                                      <p:cBhvr>
                                        <p:cTn id="38" dur="500"/>
                                        <p:tgtEl>
                                          <p:spTgt spid="2059"/>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circle(in)">
                                      <p:cBhvr>
                                        <p:cTn id="41" dur="500"/>
                                        <p:tgtEl>
                                          <p:spTgt spid="51"/>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circle(in)">
                                      <p:cBhvr>
                                        <p:cTn id="4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51" grpId="0"/>
      <p:bldP spid="7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1E80C5-B063-78E6-BDB9-37FFD75F8132}"/>
              </a:ext>
            </a:extLst>
          </p:cNvPr>
          <p:cNvSpPr>
            <a:spLocks noGrp="1"/>
          </p:cNvSpPr>
          <p:nvPr>
            <p:ph type="title"/>
          </p:nvPr>
        </p:nvSpPr>
        <p:spPr/>
        <p:txBody>
          <a:bodyPr/>
          <a:lstStyle/>
          <a:p>
            <a:r>
              <a:rPr lang="en-AU" dirty="0"/>
              <a:t>Cloud service models</a:t>
            </a:r>
            <a:endParaRPr lang="x-none" dirty="0"/>
          </a:p>
        </p:txBody>
      </p:sp>
      <p:sp>
        <p:nvSpPr>
          <p:cNvPr id="3" name="内容占位符 2">
            <a:extLst>
              <a:ext uri="{FF2B5EF4-FFF2-40B4-BE49-F238E27FC236}">
                <a16:creationId xmlns:a16="http://schemas.microsoft.com/office/drawing/2014/main" id="{537AAA29-1273-3ADF-0568-AE232F535A93}"/>
              </a:ext>
            </a:extLst>
          </p:cNvPr>
          <p:cNvSpPr>
            <a:spLocks noGrp="1"/>
          </p:cNvSpPr>
          <p:nvPr>
            <p:ph idx="1"/>
          </p:nvPr>
        </p:nvSpPr>
        <p:spPr/>
        <p:txBody>
          <a:bodyPr>
            <a:normAutofit/>
          </a:bodyPr>
          <a:lstStyle/>
          <a:p>
            <a:r>
              <a:rPr lang="en-AU" sz="4800" dirty="0"/>
              <a:t>IaaS  </a:t>
            </a:r>
            <a:endParaRPr lang="en-AU" sz="4800" b="1" dirty="0">
              <a:solidFill>
                <a:schemeClr val="accent1"/>
              </a:solidFill>
            </a:endParaRPr>
          </a:p>
          <a:p>
            <a:endParaRPr lang="en-AU" sz="4800" dirty="0"/>
          </a:p>
          <a:p>
            <a:r>
              <a:rPr lang="en-AU" sz="4800" dirty="0"/>
              <a:t>PaaS </a:t>
            </a:r>
            <a:endParaRPr lang="en-AU" sz="4800" b="1" dirty="0">
              <a:solidFill>
                <a:schemeClr val="accent1"/>
              </a:solidFill>
            </a:endParaRPr>
          </a:p>
          <a:p>
            <a:endParaRPr lang="en-AU" sz="4800" dirty="0"/>
          </a:p>
          <a:p>
            <a:r>
              <a:rPr lang="en-AU" sz="4800" dirty="0"/>
              <a:t>SaaS </a:t>
            </a:r>
            <a:r>
              <a:rPr lang="en-AU" sz="4800" b="1" dirty="0">
                <a:solidFill>
                  <a:schemeClr val="accent1"/>
                </a:solidFill>
              </a:rPr>
              <a:t> </a:t>
            </a:r>
            <a:endParaRPr lang="x-none" sz="4800" b="1" dirty="0">
              <a:solidFill>
                <a:schemeClr val="accent1"/>
              </a:solidFill>
            </a:endParaRPr>
          </a:p>
        </p:txBody>
      </p:sp>
    </p:spTree>
    <p:extLst>
      <p:ext uri="{BB962C8B-B14F-4D97-AF65-F5344CB8AC3E}">
        <p14:creationId xmlns:p14="http://schemas.microsoft.com/office/powerpoint/2010/main" val="1557740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1E80C5-B063-78E6-BDB9-37FFD75F8132}"/>
              </a:ext>
            </a:extLst>
          </p:cNvPr>
          <p:cNvSpPr>
            <a:spLocks noGrp="1"/>
          </p:cNvSpPr>
          <p:nvPr>
            <p:ph type="title"/>
          </p:nvPr>
        </p:nvSpPr>
        <p:spPr/>
        <p:txBody>
          <a:bodyPr/>
          <a:lstStyle/>
          <a:p>
            <a:r>
              <a:rPr lang="en-AU" dirty="0"/>
              <a:t>Cloud service models</a:t>
            </a:r>
            <a:endParaRPr lang="x-none" dirty="0"/>
          </a:p>
        </p:txBody>
      </p:sp>
      <p:sp>
        <p:nvSpPr>
          <p:cNvPr id="3" name="内容占位符 2">
            <a:extLst>
              <a:ext uri="{FF2B5EF4-FFF2-40B4-BE49-F238E27FC236}">
                <a16:creationId xmlns:a16="http://schemas.microsoft.com/office/drawing/2014/main" id="{537AAA29-1273-3ADF-0568-AE232F535A93}"/>
              </a:ext>
            </a:extLst>
          </p:cNvPr>
          <p:cNvSpPr>
            <a:spLocks noGrp="1"/>
          </p:cNvSpPr>
          <p:nvPr>
            <p:ph idx="1"/>
          </p:nvPr>
        </p:nvSpPr>
        <p:spPr/>
        <p:txBody>
          <a:bodyPr>
            <a:normAutofit/>
          </a:bodyPr>
          <a:lstStyle/>
          <a:p>
            <a:r>
              <a:rPr lang="en-AU" sz="4800" dirty="0"/>
              <a:t>IaaS  – </a:t>
            </a:r>
            <a:r>
              <a:rPr lang="en-AU" sz="4800" b="1" dirty="0">
                <a:solidFill>
                  <a:schemeClr val="accent1"/>
                </a:solidFill>
              </a:rPr>
              <a:t>Infrastructure</a:t>
            </a:r>
          </a:p>
          <a:p>
            <a:endParaRPr lang="en-AU" sz="4800" dirty="0"/>
          </a:p>
          <a:p>
            <a:r>
              <a:rPr lang="en-AU" sz="4800" dirty="0"/>
              <a:t>PaaS – </a:t>
            </a:r>
            <a:r>
              <a:rPr lang="en-AU" sz="4800" b="1" dirty="0">
                <a:solidFill>
                  <a:schemeClr val="accent1"/>
                </a:solidFill>
              </a:rPr>
              <a:t>Platform</a:t>
            </a:r>
          </a:p>
          <a:p>
            <a:endParaRPr lang="en-AU" sz="4800" dirty="0"/>
          </a:p>
          <a:p>
            <a:r>
              <a:rPr lang="en-AU" sz="4800" dirty="0"/>
              <a:t>SaaS – </a:t>
            </a:r>
            <a:r>
              <a:rPr lang="en-AU" sz="4800" b="1" dirty="0">
                <a:solidFill>
                  <a:schemeClr val="accent1"/>
                </a:solidFill>
              </a:rPr>
              <a:t>Software </a:t>
            </a:r>
            <a:endParaRPr lang="x-none" sz="4800" b="1" dirty="0">
              <a:solidFill>
                <a:schemeClr val="accent1"/>
              </a:solidFill>
            </a:endParaRPr>
          </a:p>
        </p:txBody>
      </p:sp>
      <p:sp>
        <p:nvSpPr>
          <p:cNvPr id="4" name="矩形 3">
            <a:extLst>
              <a:ext uri="{FF2B5EF4-FFF2-40B4-BE49-F238E27FC236}">
                <a16:creationId xmlns:a16="http://schemas.microsoft.com/office/drawing/2014/main" id="{05413E3F-2D32-5486-9D0D-536156CA4CD1}"/>
              </a:ext>
            </a:extLst>
          </p:cNvPr>
          <p:cNvSpPr/>
          <p:nvPr/>
        </p:nvSpPr>
        <p:spPr>
          <a:xfrm>
            <a:off x="5811749" y="2835667"/>
            <a:ext cx="6380251" cy="1569660"/>
          </a:xfrm>
          <a:prstGeom prst="rect">
            <a:avLst/>
          </a:prstGeom>
          <a:noFill/>
        </p:spPr>
        <p:txBody>
          <a:bodyPr wrap="square" lIns="91440" tIns="45720" rIns="91440" bIns="45720">
            <a:spAutoFit/>
          </a:bodyPr>
          <a:lstStyle/>
          <a:p>
            <a:pPr algn="ctr"/>
            <a:r>
              <a:rPr lang="en-AU" altLang="zh-CN" sz="9600" dirty="0">
                <a:ln w="0"/>
                <a:solidFill>
                  <a:schemeClr val="accent1"/>
                </a:solidFill>
                <a:effectLst>
                  <a:outerShdw blurRad="38100" dist="25400" dir="5400000" algn="ctr" rotWithShape="0">
                    <a:srgbClr val="6E747A">
                      <a:alpha val="43000"/>
                    </a:srgbClr>
                  </a:outerShdw>
                </a:effectLst>
              </a:rPr>
              <a:t>a</a:t>
            </a:r>
            <a:r>
              <a:rPr lang="en-AU" altLang="zh-CN" sz="9600" b="0" cap="none" spc="0" dirty="0">
                <a:ln w="0"/>
                <a:solidFill>
                  <a:schemeClr val="accent1"/>
                </a:solidFill>
                <a:effectLst>
                  <a:outerShdw blurRad="38100" dist="25400" dir="5400000" algn="ctr" rotWithShape="0">
                    <a:srgbClr val="6E747A">
                      <a:alpha val="43000"/>
                    </a:srgbClr>
                  </a:outerShdw>
                </a:effectLst>
              </a:rPr>
              <a:t>s a Service</a:t>
            </a:r>
            <a:endParaRPr lang="zh-CN" altLang="en-US" sz="9600" b="0" cap="none" spc="0" dirty="0">
              <a:ln w="0"/>
              <a:solidFill>
                <a:schemeClr val="accent1"/>
              </a:solidFill>
              <a:effectLst>
                <a:outerShdw blurRad="38100" dist="25400" dir="5400000" algn="ctr" rotWithShape="0">
                  <a:srgbClr val="6E747A">
                    <a:alpha val="43000"/>
                  </a:srgbClr>
                </a:outerShdw>
              </a:effectLst>
            </a:endParaRPr>
          </a:p>
        </p:txBody>
      </p:sp>
      <p:cxnSp>
        <p:nvCxnSpPr>
          <p:cNvPr id="6" name="直接连接符 5">
            <a:extLst>
              <a:ext uri="{FF2B5EF4-FFF2-40B4-BE49-F238E27FC236}">
                <a16:creationId xmlns:a16="http://schemas.microsoft.com/office/drawing/2014/main" id="{0A7A0E39-1F74-F9CF-8127-C06F8D6BBC07}"/>
              </a:ext>
            </a:extLst>
          </p:cNvPr>
          <p:cNvCxnSpPr>
            <a:endCxn id="4" idx="1"/>
          </p:cNvCxnSpPr>
          <p:nvPr/>
        </p:nvCxnSpPr>
        <p:spPr>
          <a:xfrm>
            <a:off x="5311739" y="2568539"/>
            <a:ext cx="500010" cy="105195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6D70A00-0617-6A97-4EF4-AD2C71A50462}"/>
              </a:ext>
            </a:extLst>
          </p:cNvPr>
          <p:cNvCxnSpPr/>
          <p:nvPr/>
        </p:nvCxnSpPr>
        <p:spPr>
          <a:xfrm>
            <a:off x="5147353" y="3791164"/>
            <a:ext cx="66439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EA9145D-6F8B-4279-BB5A-09AFDB4B7891}"/>
              </a:ext>
            </a:extLst>
          </p:cNvPr>
          <p:cNvCxnSpPr/>
          <p:nvPr/>
        </p:nvCxnSpPr>
        <p:spPr>
          <a:xfrm flipV="1">
            <a:off x="5311739" y="4001294"/>
            <a:ext cx="585627" cy="1341268"/>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754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Review</a:t>
            </a:r>
          </a:p>
        </p:txBody>
      </p:sp>
    </p:spTree>
    <p:extLst>
      <p:ext uri="{BB962C8B-B14F-4D97-AF65-F5344CB8AC3E}">
        <p14:creationId xmlns:p14="http://schemas.microsoft.com/office/powerpoint/2010/main" val="765645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as a service’ (1)</a:t>
            </a:r>
          </a:p>
        </p:txBody>
      </p:sp>
      <p:sp>
        <p:nvSpPr>
          <p:cNvPr id="3" name="Content Placeholder 2"/>
          <p:cNvSpPr>
            <a:spLocks noGrp="1"/>
          </p:cNvSpPr>
          <p:nvPr>
            <p:ph idx="1"/>
          </p:nvPr>
        </p:nvSpPr>
        <p:spPr/>
        <p:txBody>
          <a:bodyPr>
            <a:normAutofit/>
          </a:bodyPr>
          <a:lstStyle/>
          <a:p>
            <a:r>
              <a:rPr lang="en-GB" sz="4000" dirty="0"/>
              <a:t>refers to the way IT assets are consumed </a:t>
            </a:r>
          </a:p>
          <a:p>
            <a:r>
              <a:rPr lang="en-GB" sz="4000" dirty="0"/>
              <a:t>It also describes the essential difference between cloud computing and traditional IT</a:t>
            </a:r>
          </a:p>
        </p:txBody>
      </p:sp>
    </p:spTree>
    <p:extLst>
      <p:ext uri="{BB962C8B-B14F-4D97-AF65-F5344CB8AC3E}">
        <p14:creationId xmlns:p14="http://schemas.microsoft.com/office/powerpoint/2010/main" val="28452787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as a service’ (2) </a:t>
            </a:r>
          </a:p>
        </p:txBody>
      </p:sp>
      <p:sp>
        <p:nvSpPr>
          <p:cNvPr id="3" name="Content Placeholder 2"/>
          <p:cNvSpPr>
            <a:spLocks noGrp="1"/>
          </p:cNvSpPr>
          <p:nvPr>
            <p:ph idx="1"/>
          </p:nvPr>
        </p:nvSpPr>
        <p:spPr/>
        <p:txBody>
          <a:bodyPr>
            <a:normAutofit/>
          </a:bodyPr>
          <a:lstStyle/>
          <a:p>
            <a:r>
              <a:rPr lang="en-GB" sz="3600" dirty="0"/>
              <a:t>In traditional IT, an organization consumes IT assets - hardware, system software, development tools, applications - by </a:t>
            </a:r>
            <a:r>
              <a:rPr lang="en-GB" sz="3600" dirty="0">
                <a:solidFill>
                  <a:srgbClr val="FF0000"/>
                </a:solidFill>
              </a:rPr>
              <a:t>purchasing</a:t>
            </a:r>
            <a:r>
              <a:rPr lang="en-GB" sz="3600" dirty="0"/>
              <a:t> them, </a:t>
            </a:r>
            <a:r>
              <a:rPr lang="en-GB" sz="3600" dirty="0">
                <a:solidFill>
                  <a:srgbClr val="FF0000"/>
                </a:solidFill>
              </a:rPr>
              <a:t>installing</a:t>
            </a:r>
            <a:r>
              <a:rPr lang="en-GB" sz="3600" dirty="0"/>
              <a:t> them, </a:t>
            </a:r>
            <a:r>
              <a:rPr lang="en-GB" sz="3600" dirty="0">
                <a:solidFill>
                  <a:srgbClr val="FF0000"/>
                </a:solidFill>
              </a:rPr>
              <a:t>managing </a:t>
            </a:r>
            <a:r>
              <a:rPr lang="en-GB" sz="3600" dirty="0"/>
              <a:t>them and </a:t>
            </a:r>
            <a:r>
              <a:rPr lang="en-GB" sz="3600" dirty="0">
                <a:solidFill>
                  <a:srgbClr val="FF0000"/>
                </a:solidFill>
              </a:rPr>
              <a:t>maintaining</a:t>
            </a:r>
            <a:r>
              <a:rPr lang="en-GB" sz="3600" dirty="0"/>
              <a:t> them </a:t>
            </a:r>
            <a:r>
              <a:rPr lang="en-GB" sz="3600" dirty="0">
                <a:highlight>
                  <a:srgbClr val="FFFF00"/>
                </a:highlight>
              </a:rPr>
              <a:t>in its own on-premises data </a:t>
            </a:r>
            <a:r>
              <a:rPr lang="en-GB" sz="3600" dirty="0" err="1">
                <a:highlight>
                  <a:srgbClr val="FFFF00"/>
                </a:highlight>
              </a:rPr>
              <a:t>center</a:t>
            </a:r>
            <a:r>
              <a:rPr lang="en-GB" sz="3600" dirty="0">
                <a:highlight>
                  <a:srgbClr val="FFFF00"/>
                </a:highlight>
              </a:rPr>
              <a:t>. </a:t>
            </a:r>
          </a:p>
          <a:p>
            <a:endParaRPr lang="en-GB" sz="3600" dirty="0"/>
          </a:p>
          <a:p>
            <a:endParaRPr lang="en-GB" sz="3600" dirty="0"/>
          </a:p>
        </p:txBody>
      </p:sp>
    </p:spTree>
    <p:extLst>
      <p:ext uri="{BB962C8B-B14F-4D97-AF65-F5344CB8AC3E}">
        <p14:creationId xmlns:p14="http://schemas.microsoft.com/office/powerpoint/2010/main" val="1772780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as a service’ (3)</a:t>
            </a:r>
          </a:p>
        </p:txBody>
      </p:sp>
      <p:sp>
        <p:nvSpPr>
          <p:cNvPr id="3" name="Content Placeholder 2"/>
          <p:cNvSpPr>
            <a:spLocks noGrp="1"/>
          </p:cNvSpPr>
          <p:nvPr>
            <p:ph idx="1"/>
          </p:nvPr>
        </p:nvSpPr>
        <p:spPr/>
        <p:txBody>
          <a:bodyPr>
            <a:normAutofit/>
          </a:bodyPr>
          <a:lstStyle/>
          <a:p>
            <a:r>
              <a:rPr lang="en-GB" sz="3600" dirty="0"/>
              <a:t>In cloud computing, the cloud service provider owns, manages and maintains the assets; the customer consumes them </a:t>
            </a:r>
            <a:r>
              <a:rPr lang="en-GB" sz="3600" dirty="0">
                <a:solidFill>
                  <a:srgbClr val="FF0000"/>
                </a:solidFill>
              </a:rPr>
              <a:t>via an Internet connection</a:t>
            </a:r>
            <a:r>
              <a:rPr lang="en-GB" sz="3600" dirty="0"/>
              <a:t>, and pays for them on </a:t>
            </a:r>
            <a:r>
              <a:rPr lang="en-GB" sz="3600" dirty="0">
                <a:solidFill>
                  <a:srgbClr val="FF0000"/>
                </a:solidFill>
              </a:rPr>
              <a:t>a subscription </a:t>
            </a:r>
            <a:r>
              <a:rPr lang="en-GB" sz="3600" dirty="0"/>
              <a:t>or </a:t>
            </a:r>
            <a:r>
              <a:rPr lang="en-GB" sz="3600" dirty="0">
                <a:solidFill>
                  <a:srgbClr val="FF0000"/>
                </a:solidFill>
              </a:rPr>
              <a:t>pay-as-you-go</a:t>
            </a:r>
            <a:r>
              <a:rPr lang="en-GB" sz="3600" dirty="0"/>
              <a:t> basis.</a:t>
            </a:r>
          </a:p>
          <a:p>
            <a:r>
              <a:rPr lang="en-GB" sz="3600" dirty="0"/>
              <a:t>There are three main types of as-a-Service solutions:</a:t>
            </a:r>
          </a:p>
          <a:p>
            <a:pPr lvl="1"/>
            <a:r>
              <a:rPr lang="en-GB" sz="3200" dirty="0"/>
              <a:t>IaaS</a:t>
            </a:r>
          </a:p>
          <a:p>
            <a:pPr lvl="1"/>
            <a:r>
              <a:rPr lang="en-GB" sz="3200" dirty="0"/>
              <a:t>PaaS</a:t>
            </a:r>
          </a:p>
          <a:p>
            <a:pPr lvl="1"/>
            <a:r>
              <a:rPr lang="en-GB" sz="3200" dirty="0"/>
              <a:t>SaaS</a:t>
            </a:r>
          </a:p>
          <a:p>
            <a:endParaRPr lang="en-GB" sz="3600" dirty="0"/>
          </a:p>
          <a:p>
            <a:endParaRPr lang="en-GB" sz="3600" dirty="0"/>
          </a:p>
        </p:txBody>
      </p:sp>
    </p:spTree>
    <p:extLst>
      <p:ext uri="{BB962C8B-B14F-4D97-AF65-F5344CB8AC3E}">
        <p14:creationId xmlns:p14="http://schemas.microsoft.com/office/powerpoint/2010/main" val="2369093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as a service’ (4)</a:t>
            </a:r>
          </a:p>
        </p:txBody>
      </p:sp>
      <p:sp>
        <p:nvSpPr>
          <p:cNvPr id="3" name="Content Placeholder 2"/>
          <p:cNvSpPr>
            <a:spLocks noGrp="1"/>
          </p:cNvSpPr>
          <p:nvPr>
            <p:ph idx="1"/>
          </p:nvPr>
        </p:nvSpPr>
        <p:spPr/>
        <p:txBody>
          <a:bodyPr>
            <a:normAutofit lnSpcReduction="10000"/>
          </a:bodyPr>
          <a:lstStyle/>
          <a:p>
            <a:r>
              <a:rPr lang="en-GB" sz="4000" dirty="0"/>
              <a:t>The main advantage of IaaS, PaaS, SaaS or any 'as a service' solution is economic</a:t>
            </a:r>
          </a:p>
          <a:p>
            <a:pPr lvl="1"/>
            <a:r>
              <a:rPr lang="en-GB" sz="3600" dirty="0"/>
              <a:t>A customer can access and scale the IT capabilities it needs without the expense and overhead of purchasing and maintaining everything in its own data </a:t>
            </a:r>
            <a:r>
              <a:rPr lang="en-GB" sz="3600" dirty="0" err="1"/>
              <a:t>center</a:t>
            </a:r>
            <a:r>
              <a:rPr lang="en-GB" sz="3600" dirty="0"/>
              <a:t>. </a:t>
            </a:r>
          </a:p>
          <a:p>
            <a:r>
              <a:rPr lang="en-GB" sz="4000" dirty="0"/>
              <a:t>But there are additional advantages specific to each of these solutions.</a:t>
            </a:r>
          </a:p>
        </p:txBody>
      </p:sp>
    </p:spTree>
    <p:extLst>
      <p:ext uri="{BB962C8B-B14F-4D97-AF65-F5344CB8AC3E}">
        <p14:creationId xmlns:p14="http://schemas.microsoft.com/office/powerpoint/2010/main" val="32478439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IaaS, PaaS, SaaS (1)</a:t>
            </a:r>
          </a:p>
        </p:txBody>
      </p:sp>
      <p:sp>
        <p:nvSpPr>
          <p:cNvPr id="3" name="Content Placeholder 2"/>
          <p:cNvSpPr>
            <a:spLocks noGrp="1"/>
          </p:cNvSpPr>
          <p:nvPr>
            <p:ph idx="1"/>
          </p:nvPr>
        </p:nvSpPr>
        <p:spPr/>
        <p:txBody>
          <a:bodyPr>
            <a:normAutofit/>
          </a:bodyPr>
          <a:lstStyle/>
          <a:p>
            <a:r>
              <a:rPr lang="en-GB" sz="3200" dirty="0"/>
              <a:t>IaaS - infrastructure as a service - on-demand access to cloud-hosted physical and virtual servers, storage and networking - </a:t>
            </a:r>
            <a:r>
              <a:rPr lang="en-GB" sz="3200" dirty="0">
                <a:solidFill>
                  <a:srgbClr val="FF0000"/>
                </a:solidFill>
              </a:rPr>
              <a:t>the backend IT infrastructure for running applications and workloads in the cloud</a:t>
            </a:r>
          </a:p>
          <a:p>
            <a:r>
              <a:rPr lang="en-GB" sz="3200" dirty="0"/>
              <a:t>PaaS - platform as a service - on-demand access to a complete, ready-to-use, cloud-hosted </a:t>
            </a:r>
            <a:r>
              <a:rPr lang="en-GB" sz="3200" dirty="0">
                <a:solidFill>
                  <a:srgbClr val="FF0000"/>
                </a:solidFill>
              </a:rPr>
              <a:t>platform for developing, running, maintaining and managing applications</a:t>
            </a:r>
          </a:p>
          <a:p>
            <a:r>
              <a:rPr lang="en-GB" sz="3200" dirty="0"/>
              <a:t>SaaS - software as a service - on-demand access to </a:t>
            </a:r>
            <a:r>
              <a:rPr lang="en-GB" sz="3200" dirty="0">
                <a:solidFill>
                  <a:srgbClr val="FF0000"/>
                </a:solidFill>
              </a:rPr>
              <a:t>ready-to-use, cloud-hosted application software</a:t>
            </a:r>
          </a:p>
        </p:txBody>
      </p:sp>
    </p:spTree>
    <p:extLst>
      <p:ext uri="{BB962C8B-B14F-4D97-AF65-F5344CB8AC3E}">
        <p14:creationId xmlns:p14="http://schemas.microsoft.com/office/powerpoint/2010/main" val="3744494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677" y="-1176669"/>
            <a:ext cx="12339263" cy="8243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389612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IaaS, PaaS, SaaS (2)</a:t>
            </a:r>
          </a:p>
        </p:txBody>
      </p:sp>
      <p:sp>
        <p:nvSpPr>
          <p:cNvPr id="3" name="Content Placeholder 2"/>
          <p:cNvSpPr>
            <a:spLocks noGrp="1"/>
          </p:cNvSpPr>
          <p:nvPr>
            <p:ph idx="1"/>
          </p:nvPr>
        </p:nvSpPr>
        <p:spPr/>
        <p:txBody>
          <a:bodyPr>
            <a:normAutofit fontScale="92500"/>
          </a:bodyPr>
          <a:lstStyle/>
          <a:p>
            <a:r>
              <a:rPr lang="en-GB" sz="3200" dirty="0"/>
              <a:t>IaaS, PaaS and SaaS are not mutually exclusive. Many mid-sized businesses use more than one, and most large enterprises use all three</a:t>
            </a:r>
          </a:p>
          <a:p>
            <a:r>
              <a:rPr lang="en-GB" sz="3200" dirty="0"/>
              <a:t>Each cloud service comes with its own set of advantages that can cater to various business requirements</a:t>
            </a:r>
          </a:p>
          <a:p>
            <a:r>
              <a:rPr lang="en-GB" sz="3200" dirty="0"/>
              <a:t>We require a clear understanding of these cloud models to find out which one can work the best for specific needs of users</a:t>
            </a:r>
          </a:p>
          <a:p>
            <a:r>
              <a:rPr lang="en-GB" sz="3200" dirty="0"/>
              <a:t>Let us understand each of the models and find out their merits</a:t>
            </a:r>
          </a:p>
          <a:p>
            <a:endParaRPr lang="en-GB" sz="3200" dirty="0"/>
          </a:p>
          <a:p>
            <a:endParaRPr lang="en-GB" sz="3200" dirty="0"/>
          </a:p>
        </p:txBody>
      </p:sp>
    </p:spTree>
    <p:extLst>
      <p:ext uri="{BB962C8B-B14F-4D97-AF65-F5344CB8AC3E}">
        <p14:creationId xmlns:p14="http://schemas.microsoft.com/office/powerpoint/2010/main" val="22496058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Evolution of cloud service models</a:t>
            </a:r>
          </a:p>
        </p:txBody>
      </p:sp>
      <p:sp>
        <p:nvSpPr>
          <p:cNvPr id="3" name="Content Placeholder 2"/>
          <p:cNvSpPr>
            <a:spLocks noGrp="1"/>
          </p:cNvSpPr>
          <p:nvPr>
            <p:ph idx="1"/>
          </p:nvPr>
        </p:nvSpPr>
        <p:spPr/>
        <p:txBody>
          <a:bodyPr>
            <a:normAutofit/>
          </a:bodyPr>
          <a:lstStyle/>
          <a:p>
            <a:r>
              <a:rPr lang="en-GB" sz="4000" dirty="0"/>
              <a:t>IaaS can be thought of as the original 'as a service' offering</a:t>
            </a:r>
          </a:p>
          <a:p>
            <a:r>
              <a:rPr lang="en-GB" sz="4000" dirty="0"/>
              <a:t>Every major cloud service provider - Amazon Web Services, Google Cloud, IBM Cloud, Microsoft Azure - began by offering some form of IaaS</a:t>
            </a:r>
          </a:p>
        </p:txBody>
      </p:sp>
    </p:spTree>
    <p:extLst>
      <p:ext uri="{BB962C8B-B14F-4D97-AF65-F5344CB8AC3E}">
        <p14:creationId xmlns:p14="http://schemas.microsoft.com/office/powerpoint/2010/main" val="4118130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3E9F2F-3415-1279-1065-13F33E7B7AE8}"/>
              </a:ext>
            </a:extLst>
          </p:cNvPr>
          <p:cNvSpPr>
            <a:spLocks noGrp="1"/>
          </p:cNvSpPr>
          <p:nvPr>
            <p:ph type="title"/>
          </p:nvPr>
        </p:nvSpPr>
        <p:spPr/>
        <p:txBody>
          <a:bodyPr/>
          <a:lstStyle/>
          <a:p>
            <a:r>
              <a:rPr lang="en-GB" dirty="0"/>
              <a:t>Infrastructure as a Service (IAAS)</a:t>
            </a:r>
            <a:endParaRPr lang="x-none" dirty="0"/>
          </a:p>
        </p:txBody>
      </p:sp>
    </p:spTree>
    <p:extLst>
      <p:ext uri="{BB962C8B-B14F-4D97-AF65-F5344CB8AC3E}">
        <p14:creationId xmlns:p14="http://schemas.microsoft.com/office/powerpoint/2010/main" val="180435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Infrastructure as a Service (IAAS)</a:t>
            </a:r>
          </a:p>
        </p:txBody>
      </p:sp>
      <p:sp>
        <p:nvSpPr>
          <p:cNvPr id="5" name="内容占位符 4"/>
          <p:cNvSpPr>
            <a:spLocks noGrp="1"/>
          </p:cNvSpPr>
          <p:nvPr>
            <p:ph idx="1"/>
          </p:nvPr>
        </p:nvSpPr>
        <p:spPr/>
        <p:txBody>
          <a:bodyPr>
            <a:normAutofit/>
          </a:bodyPr>
          <a:lstStyle/>
          <a:p>
            <a:pPr>
              <a:spcAft>
                <a:spcPts val="800"/>
              </a:spcAft>
            </a:pPr>
            <a:r>
              <a:rPr lang="en-GB" sz="3600" dirty="0"/>
              <a:t>The virtual delivery of computing resources in the form of hardware, networking, and storage services</a:t>
            </a:r>
          </a:p>
          <a:p>
            <a:pPr>
              <a:spcAft>
                <a:spcPts val="800"/>
              </a:spcAft>
            </a:pPr>
            <a:r>
              <a:rPr lang="en-GB" sz="3600" dirty="0"/>
              <a:t>Infrastructure is hosted by third-party providers and made available to users through the internet</a:t>
            </a:r>
          </a:p>
          <a:p>
            <a:pPr>
              <a:spcAft>
                <a:spcPts val="800"/>
              </a:spcAft>
            </a:pPr>
            <a:r>
              <a:rPr lang="en-GB" sz="3600" dirty="0"/>
              <a:t>Rather than buying and installing the required resources in their own data </a:t>
            </a:r>
            <a:r>
              <a:rPr lang="en-GB" sz="3600" dirty="0" err="1"/>
              <a:t>center</a:t>
            </a:r>
            <a:r>
              <a:rPr lang="en-GB" sz="3600" dirty="0"/>
              <a:t>, companies rent these resources as needed</a:t>
            </a:r>
          </a:p>
          <a:p>
            <a:pPr marL="0" indent="0">
              <a:lnSpc>
                <a:spcPct val="107000"/>
              </a:lnSpc>
              <a:spcBef>
                <a:spcPts val="0"/>
              </a:spcBef>
              <a:spcAft>
                <a:spcPts val="800"/>
              </a:spcAft>
              <a:buNone/>
            </a:pPr>
            <a:endParaRPr lang="en-US" sz="4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3660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definition</a:t>
            </a:r>
          </a:p>
        </p:txBody>
      </p:sp>
      <p:sp>
        <p:nvSpPr>
          <p:cNvPr id="3" name="Content Placeholder 2"/>
          <p:cNvSpPr>
            <a:spLocks noGrp="1"/>
          </p:cNvSpPr>
          <p:nvPr>
            <p:ph idx="1"/>
          </p:nvPr>
        </p:nvSpPr>
        <p:spPr/>
        <p:txBody>
          <a:bodyPr>
            <a:normAutofit/>
          </a:bodyPr>
          <a:lstStyle/>
          <a:p>
            <a:r>
              <a:rPr lang="en-GB" sz="3600" dirty="0"/>
              <a:t>Cloud computing is the delivery of </a:t>
            </a:r>
            <a:r>
              <a:rPr lang="en-GB" sz="3600" dirty="0">
                <a:solidFill>
                  <a:srgbClr val="FF0000"/>
                </a:solidFill>
              </a:rPr>
              <a:t>different services through the Internet</a:t>
            </a:r>
            <a:r>
              <a:rPr lang="en-GB" sz="3600" dirty="0"/>
              <a:t>, which includes tools and applications like data storage, servers, databases, networking, and software.</a:t>
            </a:r>
          </a:p>
        </p:txBody>
      </p:sp>
      <p:sp>
        <p:nvSpPr>
          <p:cNvPr id="4" name="AutoShape 2" descr="Cloud Computing Defini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5217227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infrastructure</a:t>
            </a:r>
          </a:p>
        </p:txBody>
      </p:sp>
      <p:sp>
        <p:nvSpPr>
          <p:cNvPr id="3" name="Content Placeholder 2"/>
          <p:cNvSpPr>
            <a:spLocks noGrp="1"/>
          </p:cNvSpPr>
          <p:nvPr>
            <p:ph idx="1"/>
          </p:nvPr>
        </p:nvSpPr>
        <p:spPr/>
        <p:txBody>
          <a:bodyPr>
            <a:normAutofit/>
          </a:bodyPr>
          <a:lstStyle/>
          <a:p>
            <a:r>
              <a:rPr lang="en-GB" sz="4000" dirty="0"/>
              <a:t>Servers</a:t>
            </a:r>
          </a:p>
          <a:p>
            <a:r>
              <a:rPr lang="en-GB" sz="4000" dirty="0"/>
              <a:t>Storage capacity</a:t>
            </a:r>
          </a:p>
          <a:p>
            <a:r>
              <a:rPr lang="en-GB" sz="4000" dirty="0"/>
              <a:t>Networking resources</a:t>
            </a:r>
          </a:p>
          <a:p>
            <a:pPr marL="0" indent="0">
              <a:buNone/>
            </a:pPr>
            <a:endParaRPr lang="en-GB" sz="4000" dirty="0"/>
          </a:p>
        </p:txBody>
      </p:sp>
    </p:spTree>
    <p:extLst>
      <p:ext uri="{BB962C8B-B14F-4D97-AF65-F5344CB8AC3E}">
        <p14:creationId xmlns:p14="http://schemas.microsoft.com/office/powerpoint/2010/main" val="24029419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infrastructure is provided</a:t>
            </a:r>
          </a:p>
        </p:txBody>
      </p:sp>
      <p:sp>
        <p:nvSpPr>
          <p:cNvPr id="3" name="Content Placeholder 2"/>
          <p:cNvSpPr>
            <a:spLocks noGrp="1"/>
          </p:cNvSpPr>
          <p:nvPr>
            <p:ph idx="1"/>
          </p:nvPr>
        </p:nvSpPr>
        <p:spPr/>
        <p:txBody>
          <a:bodyPr>
            <a:normAutofit/>
          </a:bodyPr>
          <a:lstStyle/>
          <a:p>
            <a:r>
              <a:rPr lang="en-GB" dirty="0"/>
              <a:t>The cloud service provider hosts, manages and maintains the hardware and computing resources in its own data </a:t>
            </a:r>
            <a:r>
              <a:rPr lang="en-GB" dirty="0" err="1"/>
              <a:t>centers</a:t>
            </a:r>
            <a:r>
              <a:rPr lang="en-GB" dirty="0"/>
              <a:t>. </a:t>
            </a:r>
          </a:p>
          <a:p>
            <a:r>
              <a:rPr lang="en-GB" dirty="0"/>
              <a:t>Customers can provision, configure and operate the servers and infrastructure resources via a graphical dashboard, or programmatically through application programming interfaces (APIs)</a:t>
            </a:r>
          </a:p>
          <a:p>
            <a:r>
              <a:rPr lang="en-GB" dirty="0"/>
              <a:t>Typically IaaS customers can choose between virtual machines (VMs) hosted on </a:t>
            </a:r>
          </a:p>
          <a:p>
            <a:pPr lvl="1"/>
            <a:r>
              <a:rPr lang="en-GB" dirty="0"/>
              <a:t>shared physical hardware</a:t>
            </a:r>
          </a:p>
          <a:p>
            <a:pPr lvl="1"/>
            <a:r>
              <a:rPr lang="en-GB" dirty="0"/>
              <a:t>bare metal servers on dedicated (unshared) physical hardware</a:t>
            </a:r>
          </a:p>
        </p:txBody>
      </p:sp>
    </p:spTree>
    <p:extLst>
      <p:ext uri="{BB962C8B-B14F-4D97-AF65-F5344CB8AC3E}">
        <p14:creationId xmlns:p14="http://schemas.microsoft.com/office/powerpoint/2010/main" val="337326378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IaaS characteristics</a:t>
            </a:r>
          </a:p>
        </p:txBody>
      </p:sp>
      <p:sp>
        <p:nvSpPr>
          <p:cNvPr id="3" name="Content Placeholder 2"/>
          <p:cNvSpPr>
            <a:spLocks noGrp="1"/>
          </p:cNvSpPr>
          <p:nvPr>
            <p:ph idx="1"/>
          </p:nvPr>
        </p:nvSpPr>
        <p:spPr/>
        <p:txBody>
          <a:bodyPr>
            <a:normAutofit fontScale="92500"/>
          </a:bodyPr>
          <a:lstStyle/>
          <a:p>
            <a:r>
              <a:rPr lang="en-GB" sz="3600" dirty="0"/>
              <a:t>Users are provided with virtualized hardware and storage on top of which they can build their infrastructure</a:t>
            </a:r>
          </a:p>
          <a:p>
            <a:r>
              <a:rPr lang="en-GB" sz="3600" dirty="0"/>
              <a:t>Dynamic scaling</a:t>
            </a:r>
          </a:p>
          <a:p>
            <a:r>
              <a:rPr lang="en-GB" sz="3600" dirty="0"/>
              <a:t>Self scaling</a:t>
            </a:r>
          </a:p>
          <a:p>
            <a:r>
              <a:rPr lang="en-GB" sz="3600" dirty="0"/>
              <a:t>Alterable cost – utility pricing model</a:t>
            </a:r>
          </a:p>
          <a:p>
            <a:pPr lvl="1"/>
            <a:r>
              <a:rPr lang="en-GB" sz="3200" dirty="0"/>
              <a:t>Pay as you go</a:t>
            </a:r>
          </a:p>
          <a:p>
            <a:r>
              <a:rPr lang="en-GB" sz="3600" dirty="0"/>
              <a:t>Ability to provide single hardware to many users</a:t>
            </a:r>
          </a:p>
          <a:p>
            <a:pPr lvl="1"/>
            <a:r>
              <a:rPr lang="en-GB" sz="3200" dirty="0"/>
              <a:t>The costs are less due to the share of infrastructure</a:t>
            </a:r>
          </a:p>
        </p:txBody>
      </p:sp>
    </p:spTree>
    <p:extLst>
      <p:ext uri="{BB962C8B-B14F-4D97-AF65-F5344CB8AC3E}">
        <p14:creationId xmlns:p14="http://schemas.microsoft.com/office/powerpoint/2010/main" val="39137149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 activities in IaaS</a:t>
            </a:r>
          </a:p>
        </p:txBody>
      </p:sp>
      <p:sp>
        <p:nvSpPr>
          <p:cNvPr id="3" name="Content Placeholder 2"/>
          <p:cNvSpPr>
            <a:spLocks noGrp="1"/>
          </p:cNvSpPr>
          <p:nvPr>
            <p:ph idx="1"/>
          </p:nvPr>
        </p:nvSpPr>
        <p:spPr/>
        <p:txBody>
          <a:bodyPr>
            <a:normAutofit/>
          </a:bodyPr>
          <a:lstStyle/>
          <a:p>
            <a:r>
              <a:rPr lang="en-GB" sz="4400" dirty="0">
                <a:solidFill>
                  <a:srgbClr val="FF0000"/>
                </a:solidFill>
              </a:rPr>
              <a:t>Configures</a:t>
            </a:r>
            <a:r>
              <a:rPr lang="en-GB" sz="4400" dirty="0"/>
              <a:t> the infrastructure</a:t>
            </a:r>
          </a:p>
          <a:p>
            <a:r>
              <a:rPr lang="en-GB" sz="4400" dirty="0">
                <a:solidFill>
                  <a:srgbClr val="FF0000"/>
                </a:solidFill>
              </a:rPr>
              <a:t>Setups</a:t>
            </a:r>
            <a:r>
              <a:rPr lang="en-GB" sz="4400" dirty="0"/>
              <a:t> the infrastructure</a:t>
            </a:r>
          </a:p>
          <a:p>
            <a:r>
              <a:rPr lang="en-GB" sz="4400" dirty="0">
                <a:solidFill>
                  <a:srgbClr val="FF0000"/>
                </a:solidFill>
              </a:rPr>
              <a:t>Installs, manages and monitors </a:t>
            </a:r>
            <a:r>
              <a:rPr lang="en-GB" sz="4400" dirty="0"/>
              <a:t>any required software </a:t>
            </a:r>
          </a:p>
        </p:txBody>
      </p:sp>
    </p:spTree>
    <p:extLst>
      <p:ext uri="{BB962C8B-B14F-4D97-AF65-F5344CB8AC3E}">
        <p14:creationId xmlns:p14="http://schemas.microsoft.com/office/powerpoint/2010/main" val="28271864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Typical level of control granted to cloud user in IaaS</a:t>
            </a:r>
          </a:p>
        </p:txBody>
      </p:sp>
      <p:sp>
        <p:nvSpPr>
          <p:cNvPr id="3" name="Content Placeholder 2"/>
          <p:cNvSpPr>
            <a:spLocks noGrp="1"/>
          </p:cNvSpPr>
          <p:nvPr>
            <p:ph idx="1"/>
          </p:nvPr>
        </p:nvSpPr>
        <p:spPr/>
        <p:txBody>
          <a:bodyPr>
            <a:normAutofit/>
          </a:bodyPr>
          <a:lstStyle/>
          <a:p>
            <a:r>
              <a:rPr lang="en-GB" sz="4400" dirty="0"/>
              <a:t>Full administrative</a:t>
            </a:r>
          </a:p>
        </p:txBody>
      </p:sp>
    </p:spTree>
    <p:extLst>
      <p:ext uri="{BB962C8B-B14F-4D97-AF65-F5344CB8AC3E}">
        <p14:creationId xmlns:p14="http://schemas.microsoft.com/office/powerpoint/2010/main" val="40820950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provider activities in IaaS</a:t>
            </a:r>
          </a:p>
        </p:txBody>
      </p:sp>
      <p:sp>
        <p:nvSpPr>
          <p:cNvPr id="3" name="Content Placeholder 2"/>
          <p:cNvSpPr>
            <a:spLocks noGrp="1"/>
          </p:cNvSpPr>
          <p:nvPr>
            <p:ph idx="1"/>
          </p:nvPr>
        </p:nvSpPr>
        <p:spPr/>
        <p:txBody>
          <a:bodyPr>
            <a:normAutofit/>
          </a:bodyPr>
          <a:lstStyle/>
          <a:p>
            <a:r>
              <a:rPr lang="en-GB" sz="4400" dirty="0">
                <a:solidFill>
                  <a:srgbClr val="FF0000"/>
                </a:solidFill>
              </a:rPr>
              <a:t>Manages and provisions</a:t>
            </a:r>
            <a:r>
              <a:rPr lang="en-GB" sz="4400" dirty="0"/>
              <a:t> the storage</a:t>
            </a:r>
          </a:p>
          <a:p>
            <a:r>
              <a:rPr lang="en-GB" sz="4400" dirty="0"/>
              <a:t>Physical processing, hosting and networking </a:t>
            </a:r>
          </a:p>
          <a:p>
            <a:r>
              <a:rPr lang="en-GB" sz="4400" dirty="0">
                <a:solidFill>
                  <a:srgbClr val="FF0000"/>
                </a:solidFill>
              </a:rPr>
              <a:t>Monitors usage</a:t>
            </a:r>
            <a:r>
              <a:rPr lang="en-GB" sz="4400" dirty="0"/>
              <a:t> by the consumer of cloud</a:t>
            </a:r>
          </a:p>
        </p:txBody>
      </p:sp>
    </p:spTree>
    <p:extLst>
      <p:ext uri="{BB962C8B-B14F-4D97-AF65-F5344CB8AC3E}">
        <p14:creationId xmlns:p14="http://schemas.microsoft.com/office/powerpoint/2010/main" val="32499213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manages what in IaaS model</a:t>
            </a:r>
          </a:p>
        </p:txBody>
      </p:sp>
      <p:sp>
        <p:nvSpPr>
          <p:cNvPr id="3" name="Content Placeholder 2"/>
          <p:cNvSpPr>
            <a:spLocks noGrp="1"/>
          </p:cNvSpPr>
          <p:nvPr>
            <p:ph idx="1"/>
          </p:nvPr>
        </p:nvSpPr>
        <p:spPr/>
        <p:txBody>
          <a:bodyPr>
            <a:normAutofit/>
          </a:bodyPr>
          <a:lstStyle/>
          <a:p>
            <a:r>
              <a:rPr lang="en-GB" dirty="0"/>
              <a:t>A cloud service provider </a:t>
            </a:r>
          </a:p>
          <a:p>
            <a:pPr lvl="1"/>
            <a:r>
              <a:rPr lang="en-GB" dirty="0"/>
              <a:t>manages the infrastructure for the user</a:t>
            </a:r>
          </a:p>
          <a:p>
            <a:pPr lvl="2"/>
            <a:r>
              <a:rPr lang="en-GB" dirty="0"/>
              <a:t>The actual servers, network, virtualization, and data storage</a:t>
            </a:r>
          </a:p>
          <a:p>
            <a:pPr lvl="1"/>
            <a:r>
              <a:rPr lang="en-GB" dirty="0"/>
              <a:t>has the responsibility of taking care of </a:t>
            </a:r>
          </a:p>
          <a:p>
            <a:pPr lvl="2"/>
            <a:r>
              <a:rPr lang="en-GB" dirty="0"/>
              <a:t>Outages</a:t>
            </a:r>
          </a:p>
          <a:p>
            <a:pPr lvl="2"/>
            <a:r>
              <a:rPr lang="en-GB" dirty="0"/>
              <a:t>Repairs</a:t>
            </a:r>
          </a:p>
          <a:p>
            <a:pPr lvl="2"/>
            <a:r>
              <a:rPr lang="en-GB" dirty="0"/>
              <a:t>Hardware issues</a:t>
            </a:r>
          </a:p>
          <a:p>
            <a:r>
              <a:rPr lang="en-GB" dirty="0"/>
              <a:t>The user </a:t>
            </a:r>
          </a:p>
          <a:p>
            <a:pPr lvl="1"/>
            <a:r>
              <a:rPr lang="en-GB" dirty="0"/>
              <a:t>has access through an API or dashboard, and essentially rents the infrastructure</a:t>
            </a:r>
          </a:p>
          <a:p>
            <a:pPr lvl="1"/>
            <a:r>
              <a:rPr lang="en-GB" dirty="0"/>
              <a:t>manages things like the operating system, apps, and middleware</a:t>
            </a:r>
          </a:p>
        </p:txBody>
      </p:sp>
    </p:spTree>
    <p:extLst>
      <p:ext uri="{BB962C8B-B14F-4D97-AF65-F5344CB8AC3E}">
        <p14:creationId xmlns:p14="http://schemas.microsoft.com/office/powerpoint/2010/main" val="19013108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Vendors of IaaS</a:t>
            </a:r>
          </a:p>
        </p:txBody>
      </p:sp>
      <p:sp>
        <p:nvSpPr>
          <p:cNvPr id="3" name="Content Placeholder 2"/>
          <p:cNvSpPr>
            <a:spLocks noGrp="1"/>
          </p:cNvSpPr>
          <p:nvPr>
            <p:ph idx="1"/>
          </p:nvPr>
        </p:nvSpPr>
        <p:spPr/>
        <p:txBody>
          <a:bodyPr>
            <a:normAutofit/>
          </a:bodyPr>
          <a:lstStyle/>
          <a:p>
            <a:r>
              <a:rPr lang="en-GB" sz="4400" dirty="0"/>
              <a:t>Amazon</a:t>
            </a:r>
          </a:p>
          <a:p>
            <a:r>
              <a:rPr lang="en-GB" sz="4400" dirty="0" err="1"/>
              <a:t>Gogrid</a:t>
            </a:r>
            <a:r>
              <a:rPr lang="en-GB" sz="4400" dirty="0"/>
              <a:t>,</a:t>
            </a:r>
          </a:p>
          <a:p>
            <a:r>
              <a:rPr lang="en-GB" sz="4400" dirty="0"/>
              <a:t>RACKSPACE</a:t>
            </a:r>
          </a:p>
          <a:p>
            <a:r>
              <a:rPr lang="en-GB" sz="4400" dirty="0"/>
              <a:t>IBM </a:t>
            </a:r>
            <a:r>
              <a:rPr lang="en-GB" sz="4400" dirty="0" err="1"/>
              <a:t>BlueHouse</a:t>
            </a:r>
            <a:endParaRPr lang="en-GB" sz="4400" dirty="0"/>
          </a:p>
          <a:p>
            <a:r>
              <a:rPr lang="en-GB" sz="4400" dirty="0" err="1"/>
              <a:t>Linode</a:t>
            </a:r>
            <a:r>
              <a:rPr lang="en-GB" sz="4400" dirty="0"/>
              <a:t> </a:t>
            </a:r>
          </a:p>
          <a:p>
            <a:r>
              <a:rPr lang="en-GB" sz="4400" dirty="0"/>
              <a:t>VMWare </a:t>
            </a:r>
          </a:p>
        </p:txBody>
      </p:sp>
    </p:spTree>
    <p:extLst>
      <p:ext uri="{BB962C8B-B14F-4D97-AF65-F5344CB8AC3E}">
        <p14:creationId xmlns:p14="http://schemas.microsoft.com/office/powerpoint/2010/main" val="18494625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F3A63-D069-C1C4-C81B-82803A4453B7}"/>
              </a:ext>
            </a:extLst>
          </p:cNvPr>
          <p:cNvSpPr>
            <a:spLocks noGrp="1"/>
          </p:cNvSpPr>
          <p:nvPr>
            <p:ph type="title"/>
          </p:nvPr>
        </p:nvSpPr>
        <p:spPr/>
        <p:txBody>
          <a:bodyPr/>
          <a:lstStyle/>
          <a:p>
            <a:r>
              <a:rPr lang="en-US" dirty="0"/>
              <a:t> Worldwide IaaS Public Cloud Services Market Share, 2020-2021 (Millions of U.S. Dollars)</a:t>
            </a:r>
            <a:endParaRPr lang="x-none" dirty="0"/>
          </a:p>
        </p:txBody>
      </p:sp>
      <p:pic>
        <p:nvPicPr>
          <p:cNvPr id="9" name="图片 8">
            <a:extLst>
              <a:ext uri="{FF2B5EF4-FFF2-40B4-BE49-F238E27FC236}">
                <a16:creationId xmlns:a16="http://schemas.microsoft.com/office/drawing/2014/main" id="{F783EADB-09C0-E764-0623-08DE29967632}"/>
              </a:ext>
            </a:extLst>
          </p:cNvPr>
          <p:cNvPicPr>
            <a:picLocks noChangeAspect="1"/>
          </p:cNvPicPr>
          <p:nvPr/>
        </p:nvPicPr>
        <p:blipFill>
          <a:blip r:embed="rId2"/>
          <a:stretch>
            <a:fillRect/>
          </a:stretch>
        </p:blipFill>
        <p:spPr>
          <a:xfrm>
            <a:off x="1688592" y="1825624"/>
            <a:ext cx="8360664" cy="4838347"/>
          </a:xfrm>
          <a:prstGeom prst="rect">
            <a:avLst/>
          </a:prstGeom>
        </p:spPr>
      </p:pic>
    </p:spTree>
    <p:extLst>
      <p:ext uri="{BB962C8B-B14F-4D97-AF65-F5344CB8AC3E}">
        <p14:creationId xmlns:p14="http://schemas.microsoft.com/office/powerpoint/2010/main" val="9426473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4029"/>
            <a:ext cx="10515600" cy="1325563"/>
          </a:xfrm>
        </p:spPr>
        <p:txBody>
          <a:bodyPr/>
          <a:lstStyle/>
          <a:p>
            <a:r>
              <a:rPr lang="en-GB" dirty="0"/>
              <a:t>IaaS Example - Amazon Web Services</a:t>
            </a:r>
          </a:p>
        </p:txBody>
      </p:sp>
      <p:sp>
        <p:nvSpPr>
          <p:cNvPr id="3" name="Content Placeholder 2"/>
          <p:cNvSpPr>
            <a:spLocks noGrp="1"/>
          </p:cNvSpPr>
          <p:nvPr>
            <p:ph idx="1"/>
          </p:nvPr>
        </p:nvSpPr>
        <p:spPr/>
        <p:txBody>
          <a:bodyPr>
            <a:normAutofit/>
          </a:bodyPr>
          <a:lstStyle/>
          <a:p>
            <a:r>
              <a:rPr lang="en-GB" sz="3600" dirty="0"/>
              <a:t>A public cloud that offers subscribers </a:t>
            </a:r>
          </a:p>
          <a:p>
            <a:pPr lvl="1"/>
            <a:r>
              <a:rPr lang="en-GB" sz="3200" dirty="0"/>
              <a:t>Access to virtual servers for product deployment</a:t>
            </a:r>
          </a:p>
          <a:p>
            <a:pPr lvl="1"/>
            <a:r>
              <a:rPr lang="en-GB" sz="3200" dirty="0"/>
              <a:t>Cloud storage</a:t>
            </a:r>
          </a:p>
          <a:p>
            <a:pPr lvl="1"/>
            <a:r>
              <a:rPr lang="en-GB" sz="3200" dirty="0"/>
              <a:t>Tools for development, testing, and analytics</a:t>
            </a:r>
          </a:p>
          <a:p>
            <a:r>
              <a:rPr lang="en-GB" sz="3600" dirty="0"/>
              <a:t>The application provides a ready-to-use environment to develop and test the product and offers the full cloud infrastructure for its deployment and maintenance</a:t>
            </a:r>
          </a:p>
        </p:txBody>
      </p:sp>
    </p:spTree>
    <p:extLst>
      <p:ext uri="{BB962C8B-B14F-4D97-AF65-F5344CB8AC3E}">
        <p14:creationId xmlns:p14="http://schemas.microsoft.com/office/powerpoint/2010/main" val="498241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definition (2)</a:t>
            </a:r>
          </a:p>
        </p:txBody>
      </p:sp>
      <p:sp>
        <p:nvSpPr>
          <p:cNvPr id="3" name="Content Placeholder 2"/>
          <p:cNvSpPr>
            <a:spLocks noGrp="1"/>
          </p:cNvSpPr>
          <p:nvPr>
            <p:ph idx="1"/>
          </p:nvPr>
        </p:nvSpPr>
        <p:spPr/>
        <p:txBody>
          <a:bodyPr>
            <a:normAutofit/>
          </a:bodyPr>
          <a:lstStyle/>
          <a:p>
            <a:r>
              <a:rPr lang="en-GB" sz="3600" dirty="0"/>
              <a:t>Cloud computing is a general term for anything that involves delivering hosted services over the internet. </a:t>
            </a:r>
          </a:p>
          <a:p>
            <a:r>
              <a:rPr lang="en-GB" sz="3600" dirty="0"/>
              <a:t>These services are divided into three main categories or types of cloud computing: infrastructure as a service (IaaS), platform as a service (PaaS) and software as a service (SaaS).</a:t>
            </a:r>
          </a:p>
        </p:txBody>
      </p:sp>
    </p:spTree>
    <p:extLst>
      <p:ext uri="{BB962C8B-B14F-4D97-AF65-F5344CB8AC3E}">
        <p14:creationId xmlns:p14="http://schemas.microsoft.com/office/powerpoint/2010/main" val="13720102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78B7DC-C9F2-A997-F870-B7E439B501DB}"/>
              </a:ext>
            </a:extLst>
          </p:cNvPr>
          <p:cNvSpPr>
            <a:spLocks noGrp="1"/>
          </p:cNvSpPr>
          <p:nvPr>
            <p:ph type="title"/>
          </p:nvPr>
        </p:nvSpPr>
        <p:spPr/>
        <p:txBody>
          <a:bodyPr/>
          <a:lstStyle/>
          <a:p>
            <a:r>
              <a:rPr lang="en-AU" dirty="0"/>
              <a:t>AWS Free Usage Tier </a:t>
            </a:r>
            <a:endParaRPr lang="x-none" dirty="0"/>
          </a:p>
        </p:txBody>
      </p:sp>
      <p:sp>
        <p:nvSpPr>
          <p:cNvPr id="3" name="内容占位符 2">
            <a:extLst>
              <a:ext uri="{FF2B5EF4-FFF2-40B4-BE49-F238E27FC236}">
                <a16:creationId xmlns:a16="http://schemas.microsoft.com/office/drawing/2014/main" id="{06393D15-60DA-C38D-6468-3F1BF517A4C6}"/>
              </a:ext>
            </a:extLst>
          </p:cNvPr>
          <p:cNvSpPr>
            <a:spLocks noGrp="1"/>
          </p:cNvSpPr>
          <p:nvPr>
            <p:ph idx="1"/>
          </p:nvPr>
        </p:nvSpPr>
        <p:spPr/>
        <p:txBody>
          <a:bodyPr>
            <a:normAutofit fontScale="92500" lnSpcReduction="20000"/>
          </a:bodyPr>
          <a:lstStyle/>
          <a:p>
            <a:r>
              <a:rPr lang="en-US" dirty="0"/>
              <a:t>Free Amazon EC2 (elastic compute) Micro Instance for a year </a:t>
            </a:r>
          </a:p>
          <a:p>
            <a:r>
              <a:rPr lang="en-US" dirty="0"/>
              <a:t>Includes free usage tier for:</a:t>
            </a:r>
          </a:p>
          <a:p>
            <a:pPr lvl="1"/>
            <a:r>
              <a:rPr lang="en-US" dirty="0"/>
              <a:t>Amazon S3</a:t>
            </a:r>
          </a:p>
          <a:p>
            <a:pPr lvl="1"/>
            <a:r>
              <a:rPr lang="en-US" dirty="0"/>
              <a:t>Amazon Elastic Block Store</a:t>
            </a:r>
          </a:p>
          <a:p>
            <a:pPr lvl="1"/>
            <a:r>
              <a:rPr lang="en-US" dirty="0"/>
              <a:t>Amazon Elastic Load Balancing</a:t>
            </a:r>
          </a:p>
          <a:p>
            <a:pPr lvl="1"/>
            <a:r>
              <a:rPr lang="en-US" dirty="0"/>
              <a:t>AWS data transfer</a:t>
            </a:r>
          </a:p>
          <a:p>
            <a:r>
              <a:rPr lang="en-US" dirty="0"/>
              <a:t>Free usage of AWS Management Console to build and manage applications on AWS</a:t>
            </a:r>
          </a:p>
          <a:p>
            <a:r>
              <a:rPr lang="en-US" dirty="0"/>
              <a:t>AWS’s free usage tier can be used for anything you want to run in the cloud: </a:t>
            </a:r>
          </a:p>
          <a:p>
            <a:pPr lvl="1"/>
            <a:r>
              <a:rPr lang="en-US" dirty="0"/>
              <a:t>Launch new applications</a:t>
            </a:r>
          </a:p>
          <a:p>
            <a:pPr lvl="1"/>
            <a:r>
              <a:rPr lang="en-US" dirty="0"/>
              <a:t>Test existing applications in the cloud</a:t>
            </a:r>
          </a:p>
          <a:p>
            <a:pPr lvl="1"/>
            <a:r>
              <a:rPr lang="en-US" dirty="0"/>
              <a:t>Gain hands-on experience with AWS</a:t>
            </a:r>
          </a:p>
          <a:p>
            <a:endParaRPr lang="x-none" dirty="0"/>
          </a:p>
        </p:txBody>
      </p:sp>
    </p:spTree>
    <p:extLst>
      <p:ext uri="{BB962C8B-B14F-4D97-AF65-F5344CB8AC3E}">
        <p14:creationId xmlns:p14="http://schemas.microsoft.com/office/powerpoint/2010/main" val="19723708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78B7DC-C9F2-A997-F870-B7E439B501DB}"/>
              </a:ext>
            </a:extLst>
          </p:cNvPr>
          <p:cNvSpPr>
            <a:spLocks noGrp="1"/>
          </p:cNvSpPr>
          <p:nvPr>
            <p:ph type="title"/>
          </p:nvPr>
        </p:nvSpPr>
        <p:spPr/>
        <p:txBody>
          <a:bodyPr/>
          <a:lstStyle/>
          <a:p>
            <a:r>
              <a:rPr lang="en-AU" dirty="0"/>
              <a:t>AWS Free Usage Tier </a:t>
            </a:r>
            <a:endParaRPr lang="x-none" dirty="0"/>
          </a:p>
        </p:txBody>
      </p:sp>
      <p:sp>
        <p:nvSpPr>
          <p:cNvPr id="3" name="内容占位符 2">
            <a:extLst>
              <a:ext uri="{FF2B5EF4-FFF2-40B4-BE49-F238E27FC236}">
                <a16:creationId xmlns:a16="http://schemas.microsoft.com/office/drawing/2014/main" id="{06393D15-60DA-C38D-6468-3F1BF517A4C6}"/>
              </a:ext>
            </a:extLst>
          </p:cNvPr>
          <p:cNvSpPr>
            <a:spLocks noGrp="1"/>
          </p:cNvSpPr>
          <p:nvPr>
            <p:ph idx="1"/>
          </p:nvPr>
        </p:nvSpPr>
        <p:spPr/>
        <p:txBody>
          <a:bodyPr>
            <a:normAutofit fontScale="92500" lnSpcReduction="20000"/>
          </a:bodyPr>
          <a:lstStyle/>
          <a:p>
            <a:r>
              <a:rPr lang="en-US" dirty="0"/>
              <a:t>Free Amazon </a:t>
            </a:r>
            <a:r>
              <a:rPr lang="en-US" dirty="0">
                <a:solidFill>
                  <a:srgbClr val="FF0000"/>
                </a:solidFill>
              </a:rPr>
              <a:t>EC2</a:t>
            </a:r>
            <a:r>
              <a:rPr lang="en-US" dirty="0"/>
              <a:t> (elastic compute) Micro Instance for a year </a:t>
            </a:r>
          </a:p>
          <a:p>
            <a:r>
              <a:rPr lang="en-US" dirty="0"/>
              <a:t>Includes free usage tier for:</a:t>
            </a:r>
          </a:p>
          <a:p>
            <a:pPr lvl="1"/>
            <a:r>
              <a:rPr lang="en-US" dirty="0"/>
              <a:t>Amazon </a:t>
            </a:r>
            <a:r>
              <a:rPr lang="en-US" dirty="0">
                <a:solidFill>
                  <a:srgbClr val="FF0000"/>
                </a:solidFill>
              </a:rPr>
              <a:t>S3</a:t>
            </a:r>
          </a:p>
          <a:p>
            <a:pPr lvl="1"/>
            <a:r>
              <a:rPr lang="en-US" dirty="0"/>
              <a:t>Amazon Elastic Block Store</a:t>
            </a:r>
          </a:p>
          <a:p>
            <a:pPr lvl="1"/>
            <a:r>
              <a:rPr lang="en-US" dirty="0"/>
              <a:t>Amazon Elastic Load Balancing</a:t>
            </a:r>
          </a:p>
          <a:p>
            <a:pPr lvl="1"/>
            <a:r>
              <a:rPr lang="en-US" dirty="0"/>
              <a:t>AWS data transfer</a:t>
            </a:r>
          </a:p>
          <a:p>
            <a:r>
              <a:rPr lang="en-US" dirty="0"/>
              <a:t>Free usage of AWS Management Console to build and manage applications on AWS</a:t>
            </a:r>
          </a:p>
          <a:p>
            <a:r>
              <a:rPr lang="en-US" dirty="0"/>
              <a:t>AWS’s free usage tier can be used for anything you want to run in the cloud: </a:t>
            </a:r>
          </a:p>
          <a:p>
            <a:pPr lvl="1"/>
            <a:r>
              <a:rPr lang="en-US" dirty="0"/>
              <a:t>Launch new applications</a:t>
            </a:r>
          </a:p>
          <a:p>
            <a:pPr lvl="1"/>
            <a:r>
              <a:rPr lang="en-US" dirty="0"/>
              <a:t>Test existing applications in the cloud</a:t>
            </a:r>
          </a:p>
          <a:p>
            <a:pPr lvl="1"/>
            <a:r>
              <a:rPr lang="en-US" dirty="0"/>
              <a:t>Gain hands-on experience with AWS</a:t>
            </a:r>
          </a:p>
          <a:p>
            <a:endParaRPr lang="x-none" dirty="0"/>
          </a:p>
        </p:txBody>
      </p:sp>
    </p:spTree>
    <p:extLst>
      <p:ext uri="{BB962C8B-B14F-4D97-AF65-F5344CB8AC3E}">
        <p14:creationId xmlns:p14="http://schemas.microsoft.com/office/powerpoint/2010/main" val="2252900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0CFB38-BB11-7CA5-CFBE-4E0139AF3D61}"/>
              </a:ext>
            </a:extLst>
          </p:cNvPr>
          <p:cNvSpPr>
            <a:spLocks noGrp="1"/>
          </p:cNvSpPr>
          <p:nvPr>
            <p:ph type="title"/>
          </p:nvPr>
        </p:nvSpPr>
        <p:spPr/>
        <p:txBody>
          <a:bodyPr/>
          <a:lstStyle/>
          <a:p>
            <a:r>
              <a:rPr lang="en-AU" dirty="0"/>
              <a:t>Amazon Elastic Compute (EC2) Instances</a:t>
            </a:r>
            <a:endParaRPr lang="x-none" dirty="0"/>
          </a:p>
        </p:txBody>
      </p:sp>
      <p:sp>
        <p:nvSpPr>
          <p:cNvPr id="3" name="内容占位符 2">
            <a:extLst>
              <a:ext uri="{FF2B5EF4-FFF2-40B4-BE49-F238E27FC236}">
                <a16:creationId xmlns:a16="http://schemas.microsoft.com/office/drawing/2014/main" id="{64FC201A-34DF-AA55-5F36-E1DD5D62D546}"/>
              </a:ext>
            </a:extLst>
          </p:cNvPr>
          <p:cNvSpPr>
            <a:spLocks noGrp="1"/>
          </p:cNvSpPr>
          <p:nvPr>
            <p:ph idx="1"/>
          </p:nvPr>
        </p:nvSpPr>
        <p:spPr/>
        <p:txBody>
          <a:bodyPr>
            <a:normAutofit fontScale="92500" lnSpcReduction="10000"/>
          </a:bodyPr>
          <a:lstStyle/>
          <a:p>
            <a:r>
              <a:rPr lang="en-US" dirty="0"/>
              <a:t>A virtual server is referred to as an Amazon EC2 instance</a:t>
            </a:r>
          </a:p>
          <a:p>
            <a:pPr lvl="1"/>
            <a:r>
              <a:rPr lang="en-US" dirty="0"/>
              <a:t>Amazon Elastic Compute Cloud (Amazon EC2) is a component of AWS and central to many cloud-based applications</a:t>
            </a:r>
          </a:p>
          <a:p>
            <a:pPr lvl="1"/>
            <a:r>
              <a:rPr lang="en-US" dirty="0"/>
              <a:t>A micro Amazon EC2 instance can be launched in the free usage tier</a:t>
            </a:r>
          </a:p>
          <a:p>
            <a:pPr lvl="2"/>
            <a:r>
              <a:rPr lang="en-US" dirty="0"/>
              <a:t>Micro instances provide a small amount of consistent CPU resources and allow o burst CPU capacity when additional cycles are available (613 MB of memory, up to 2 ECUs (for short periodic bursts), EBS storage only, 32-bit or 64-bit platform)</a:t>
            </a:r>
          </a:p>
          <a:p>
            <a:pPr lvl="2"/>
            <a:r>
              <a:rPr lang="en-US" dirty="0"/>
              <a:t>A micro instance is well suited for lower throughput applications and web sites that consume significant compute cycles only occasionally</a:t>
            </a:r>
          </a:p>
          <a:p>
            <a:r>
              <a:rPr lang="en-US" dirty="0"/>
              <a:t>To request an Amazon EC2 instance, you use the Request Instances wizard or the Quick Launch wizard to specify an Amazon Machine Image (AMI)</a:t>
            </a:r>
          </a:p>
          <a:p>
            <a:pPr lvl="1"/>
            <a:r>
              <a:rPr lang="en-US" dirty="0"/>
              <a:t>An AMI contains all the information that AWS needs to create the instance</a:t>
            </a:r>
          </a:p>
          <a:p>
            <a:pPr lvl="1"/>
            <a:r>
              <a:rPr lang="en-US" dirty="0"/>
              <a:t>Amazon EC2 instances can also be launched automatically when you deploy a web application using AWS Elastic Beanstalk</a:t>
            </a:r>
            <a:endParaRPr lang="x-none" dirty="0"/>
          </a:p>
        </p:txBody>
      </p:sp>
    </p:spTree>
    <p:extLst>
      <p:ext uri="{BB962C8B-B14F-4D97-AF65-F5344CB8AC3E}">
        <p14:creationId xmlns:p14="http://schemas.microsoft.com/office/powerpoint/2010/main" val="33317629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0CFB38-BB11-7CA5-CFBE-4E0139AF3D61}"/>
              </a:ext>
            </a:extLst>
          </p:cNvPr>
          <p:cNvSpPr>
            <a:spLocks noGrp="1"/>
          </p:cNvSpPr>
          <p:nvPr>
            <p:ph type="title"/>
          </p:nvPr>
        </p:nvSpPr>
        <p:spPr/>
        <p:txBody>
          <a:bodyPr/>
          <a:lstStyle/>
          <a:p>
            <a:r>
              <a:rPr lang="en-US" dirty="0"/>
              <a:t>Amazon Simple Storage Service (S3)</a:t>
            </a:r>
            <a:endParaRPr lang="x-none" dirty="0"/>
          </a:p>
        </p:txBody>
      </p:sp>
      <p:sp>
        <p:nvSpPr>
          <p:cNvPr id="3" name="内容占位符 2">
            <a:extLst>
              <a:ext uri="{FF2B5EF4-FFF2-40B4-BE49-F238E27FC236}">
                <a16:creationId xmlns:a16="http://schemas.microsoft.com/office/drawing/2014/main" id="{64FC201A-34DF-AA55-5F36-E1DD5D62D546}"/>
              </a:ext>
            </a:extLst>
          </p:cNvPr>
          <p:cNvSpPr>
            <a:spLocks noGrp="1"/>
          </p:cNvSpPr>
          <p:nvPr>
            <p:ph idx="1"/>
          </p:nvPr>
        </p:nvSpPr>
        <p:spPr/>
        <p:txBody>
          <a:bodyPr>
            <a:normAutofit fontScale="70000" lnSpcReduction="20000"/>
          </a:bodyPr>
          <a:lstStyle/>
          <a:p>
            <a:r>
              <a:rPr lang="en-US" dirty="0"/>
              <a:t>Amazon S3 is storage for the Internet</a:t>
            </a:r>
          </a:p>
          <a:p>
            <a:pPr lvl="1"/>
            <a:r>
              <a:rPr lang="en-US" dirty="0"/>
              <a:t>Amazon S3 provides a simple web services interface that can be used to store and retrieve any amount of data, at any time, from anywhere on the web</a:t>
            </a:r>
          </a:p>
          <a:p>
            <a:pPr lvl="1"/>
            <a:r>
              <a:rPr lang="en-US" dirty="0"/>
              <a:t>It gives any developer access to the same highly scalable, reliable, secure, fast, inexpensive infrastructure that Amazon uses to run its own global network of web sites</a:t>
            </a:r>
          </a:p>
          <a:p>
            <a:pPr lvl="1"/>
            <a:r>
              <a:rPr lang="en-US" dirty="0"/>
              <a:t>S3 allows to write, read, and delete objects containing from 1 byte to 5 terabytes of data each. The number of objects you can store is unlimited</a:t>
            </a:r>
          </a:p>
          <a:p>
            <a:r>
              <a:rPr lang="en-US" dirty="0"/>
              <a:t>Each object is stored in a region-specific bucket and retrieved via a unique, developer-assigned key</a:t>
            </a:r>
          </a:p>
          <a:p>
            <a:r>
              <a:rPr lang="en-US" dirty="0"/>
              <a:t>Data stored in Amazon S3 is secure by default</a:t>
            </a:r>
          </a:p>
          <a:p>
            <a:pPr lvl="1"/>
            <a:r>
              <a:rPr lang="en-US" dirty="0"/>
              <a:t>Only bucket and object owners have access to the Amazon S3 resources they create</a:t>
            </a:r>
          </a:p>
          <a:p>
            <a:pPr lvl="1"/>
            <a:r>
              <a:rPr lang="en-US" dirty="0"/>
              <a:t>Amazon S3 supports multiple access control mechanisms, as well as encryption for both secure transit and secure storage on disk</a:t>
            </a:r>
          </a:p>
          <a:p>
            <a:r>
              <a:rPr lang="en-US" dirty="0"/>
              <a:t>Typical use cases</a:t>
            </a:r>
          </a:p>
          <a:p>
            <a:pPr lvl="1"/>
            <a:r>
              <a:rPr lang="en-US" dirty="0"/>
              <a:t>Content storage and distribution</a:t>
            </a:r>
          </a:p>
          <a:p>
            <a:pPr lvl="1"/>
            <a:r>
              <a:rPr lang="en-US" dirty="0"/>
              <a:t>Storage for data analysis</a:t>
            </a:r>
          </a:p>
          <a:p>
            <a:pPr lvl="1"/>
            <a:r>
              <a:rPr lang="en-US" dirty="0"/>
              <a:t>Backup, archiving and disaster recovery</a:t>
            </a:r>
            <a:endParaRPr lang="x-none" dirty="0"/>
          </a:p>
        </p:txBody>
      </p:sp>
    </p:spTree>
    <p:extLst>
      <p:ext uri="{BB962C8B-B14F-4D97-AF65-F5344CB8AC3E}">
        <p14:creationId xmlns:p14="http://schemas.microsoft.com/office/powerpoint/2010/main" val="14996465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IaaS Example - IBM Infrastructure</a:t>
            </a:r>
          </a:p>
        </p:txBody>
      </p:sp>
      <p:sp>
        <p:nvSpPr>
          <p:cNvPr id="3" name="Content Placeholder 2"/>
          <p:cNvSpPr>
            <a:spLocks noGrp="1"/>
          </p:cNvSpPr>
          <p:nvPr>
            <p:ph idx="1"/>
          </p:nvPr>
        </p:nvSpPr>
        <p:spPr/>
        <p:txBody>
          <a:bodyPr>
            <a:normAutofit/>
          </a:bodyPr>
          <a:lstStyle/>
          <a:p>
            <a:r>
              <a:rPr lang="en-GB" sz="3600" dirty="0"/>
              <a:t>IBM uses its in-house services to store the data of infrastructure users, enabling remote data access via Cloud computing</a:t>
            </a:r>
          </a:p>
          <a:p>
            <a:r>
              <a:rPr lang="en-GB" sz="3600" dirty="0"/>
              <a:t>IBM servers support AI, blockchain, and the Internet of Things</a:t>
            </a:r>
          </a:p>
          <a:p>
            <a:r>
              <a:rPr lang="en-GB" sz="3600" dirty="0"/>
              <a:t>The infrastructure also provides Cloud storage and virtual development environments, enabled on the subscription basis</a:t>
            </a:r>
          </a:p>
        </p:txBody>
      </p:sp>
    </p:spTree>
    <p:extLst>
      <p:ext uri="{BB962C8B-B14F-4D97-AF65-F5344CB8AC3E}">
        <p14:creationId xmlns:p14="http://schemas.microsoft.com/office/powerpoint/2010/main" val="20792282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IaaS Example - Google Cloud Infrastructure</a:t>
            </a:r>
          </a:p>
        </p:txBody>
      </p:sp>
      <p:sp>
        <p:nvSpPr>
          <p:cNvPr id="3" name="Content Placeholder 2"/>
          <p:cNvSpPr>
            <a:spLocks noGrp="1"/>
          </p:cNvSpPr>
          <p:nvPr>
            <p:ph idx="1"/>
          </p:nvPr>
        </p:nvSpPr>
        <p:spPr/>
        <p:txBody>
          <a:bodyPr>
            <a:normAutofit/>
          </a:bodyPr>
          <a:lstStyle/>
          <a:p>
            <a:r>
              <a:rPr lang="en-GB" sz="4000" dirty="0"/>
              <a:t>A large network of international servers that provides users access to remote Cloud data </a:t>
            </a:r>
            <a:r>
              <a:rPr lang="en-GB" sz="4000" dirty="0" err="1"/>
              <a:t>centers</a:t>
            </a:r>
            <a:r>
              <a:rPr lang="en-GB" sz="4000" dirty="0"/>
              <a:t>. </a:t>
            </a:r>
          </a:p>
          <a:p>
            <a:r>
              <a:rPr lang="en-GB" sz="4000" dirty="0"/>
              <a:t>Companies can store their information in Asia, Europe, Latin America, which minimizes the risk of a security breach</a:t>
            </a:r>
          </a:p>
        </p:txBody>
      </p:sp>
    </p:spTree>
    <p:extLst>
      <p:ext uri="{BB962C8B-B14F-4D97-AF65-F5344CB8AC3E}">
        <p14:creationId xmlns:p14="http://schemas.microsoft.com/office/powerpoint/2010/main" val="9600710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IaaS use cases (1)</a:t>
            </a:r>
          </a:p>
        </p:txBody>
      </p:sp>
      <p:sp>
        <p:nvSpPr>
          <p:cNvPr id="3" name="Content Placeholder 2"/>
          <p:cNvSpPr>
            <a:spLocks noGrp="1"/>
          </p:cNvSpPr>
          <p:nvPr>
            <p:ph idx="1"/>
          </p:nvPr>
        </p:nvSpPr>
        <p:spPr/>
        <p:txBody>
          <a:bodyPr>
            <a:normAutofit/>
          </a:bodyPr>
          <a:lstStyle/>
          <a:p>
            <a:r>
              <a:rPr lang="en-GB" sz="4400" dirty="0"/>
              <a:t>Disaster recovery</a:t>
            </a:r>
          </a:p>
          <a:p>
            <a:pPr lvl="1"/>
            <a:r>
              <a:rPr lang="en-GB" sz="4000" dirty="0"/>
              <a:t>Instead of setting up redundant servers in multiple locations, IaaS can deploy its disaster recovery solution to the cloud provider's existing geographically-dispersed infrastructure</a:t>
            </a:r>
          </a:p>
        </p:txBody>
      </p:sp>
    </p:spTree>
    <p:extLst>
      <p:ext uri="{BB962C8B-B14F-4D97-AF65-F5344CB8AC3E}">
        <p14:creationId xmlns:p14="http://schemas.microsoft.com/office/powerpoint/2010/main" val="19060723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IaaS use cases (2)</a:t>
            </a:r>
          </a:p>
        </p:txBody>
      </p:sp>
      <p:sp>
        <p:nvSpPr>
          <p:cNvPr id="3" name="Content Placeholder 2"/>
          <p:cNvSpPr>
            <a:spLocks noGrp="1"/>
          </p:cNvSpPr>
          <p:nvPr>
            <p:ph idx="1"/>
          </p:nvPr>
        </p:nvSpPr>
        <p:spPr/>
        <p:txBody>
          <a:bodyPr>
            <a:normAutofit/>
          </a:bodyPr>
          <a:lstStyle/>
          <a:p>
            <a:r>
              <a:rPr lang="en-GB" sz="4000" dirty="0"/>
              <a:t>E-commerce</a:t>
            </a:r>
          </a:p>
          <a:p>
            <a:pPr lvl="1"/>
            <a:r>
              <a:rPr lang="en-GB" sz="3600" dirty="0"/>
              <a:t>IaaS is an excellent option for online retailers that frequently see spikes in traffic</a:t>
            </a:r>
          </a:p>
          <a:p>
            <a:pPr lvl="1"/>
            <a:r>
              <a:rPr lang="en-GB" sz="3600" dirty="0"/>
              <a:t>The ability to scale up during periods of high demand and high-quality security are essential in today’s 24-7 retail industry</a:t>
            </a:r>
          </a:p>
        </p:txBody>
      </p:sp>
    </p:spTree>
    <p:extLst>
      <p:ext uri="{BB962C8B-B14F-4D97-AF65-F5344CB8AC3E}">
        <p14:creationId xmlns:p14="http://schemas.microsoft.com/office/powerpoint/2010/main" val="15195355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IaaS use cases (3)</a:t>
            </a:r>
          </a:p>
        </p:txBody>
      </p:sp>
      <p:sp>
        <p:nvSpPr>
          <p:cNvPr id="3" name="Content Placeholder 2"/>
          <p:cNvSpPr>
            <a:spLocks noGrp="1"/>
          </p:cNvSpPr>
          <p:nvPr>
            <p:ph idx="1"/>
          </p:nvPr>
        </p:nvSpPr>
        <p:spPr/>
        <p:txBody>
          <a:bodyPr>
            <a:normAutofit/>
          </a:bodyPr>
          <a:lstStyle/>
          <a:p>
            <a:r>
              <a:rPr lang="en-GB" sz="3600" dirty="0"/>
              <a:t>Applications that work with huge volumes of data</a:t>
            </a:r>
          </a:p>
          <a:p>
            <a:pPr lvl="1"/>
            <a:r>
              <a:rPr lang="en-GB" sz="3200" dirty="0"/>
              <a:t>Internet of Things (IoT)</a:t>
            </a:r>
          </a:p>
          <a:p>
            <a:pPr lvl="1"/>
            <a:r>
              <a:rPr lang="en-GB" sz="3200" dirty="0"/>
              <a:t>event processing</a:t>
            </a:r>
          </a:p>
          <a:p>
            <a:pPr lvl="1"/>
            <a:r>
              <a:rPr lang="en-GB" sz="3200" dirty="0"/>
              <a:t>artificial intelligence (AI)</a:t>
            </a:r>
          </a:p>
          <a:p>
            <a:r>
              <a:rPr lang="en-GB" sz="3600" dirty="0"/>
              <a:t>IaaS makes it easier to set up and scale up data storage and computing resources </a:t>
            </a:r>
          </a:p>
        </p:txBody>
      </p:sp>
    </p:spTree>
    <p:extLst>
      <p:ext uri="{BB962C8B-B14F-4D97-AF65-F5344CB8AC3E}">
        <p14:creationId xmlns:p14="http://schemas.microsoft.com/office/powerpoint/2010/main" val="35575928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IaaS use cases (4)</a:t>
            </a:r>
          </a:p>
        </p:txBody>
      </p:sp>
      <p:sp>
        <p:nvSpPr>
          <p:cNvPr id="3" name="Content Placeholder 2"/>
          <p:cNvSpPr>
            <a:spLocks noGrp="1"/>
          </p:cNvSpPr>
          <p:nvPr>
            <p:ph idx="1"/>
          </p:nvPr>
        </p:nvSpPr>
        <p:spPr/>
        <p:txBody>
          <a:bodyPr>
            <a:normAutofit/>
          </a:bodyPr>
          <a:lstStyle/>
          <a:p>
            <a:r>
              <a:rPr lang="en-GB" sz="4400" dirty="0" err="1"/>
              <a:t>Startups</a:t>
            </a:r>
            <a:endParaRPr lang="en-GB" sz="4400" dirty="0"/>
          </a:p>
          <a:p>
            <a:pPr lvl="1"/>
            <a:r>
              <a:rPr lang="en-GB" sz="4000" dirty="0" err="1"/>
              <a:t>Startups</a:t>
            </a:r>
            <a:r>
              <a:rPr lang="en-GB" sz="4000" dirty="0"/>
              <a:t> can't afford to sink capital into on-premises IT infrastructure</a:t>
            </a:r>
          </a:p>
          <a:p>
            <a:pPr lvl="1"/>
            <a:r>
              <a:rPr lang="en-GB" sz="4000" dirty="0"/>
              <a:t>IaaS gives them access to enterprise-class data </a:t>
            </a:r>
            <a:r>
              <a:rPr lang="en-GB" sz="4000" dirty="0" err="1"/>
              <a:t>center</a:t>
            </a:r>
            <a:r>
              <a:rPr lang="en-GB" sz="4000" dirty="0"/>
              <a:t> capabilities without the up-front investment in hardware and management overhead</a:t>
            </a:r>
          </a:p>
        </p:txBody>
      </p:sp>
    </p:spTree>
    <p:extLst>
      <p:ext uri="{BB962C8B-B14F-4D97-AF65-F5344CB8AC3E}">
        <p14:creationId xmlns:p14="http://schemas.microsoft.com/office/powerpoint/2010/main" val="898877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336800" y="76200"/>
            <a:ext cx="9652000" cy="1143000"/>
          </a:xfrm>
        </p:spPr>
        <p:txBody>
          <a:bodyPr/>
          <a:lstStyle/>
          <a:p>
            <a:pPr eaLnBrk="1" hangingPunct="1"/>
            <a:r>
              <a:rPr lang="en-US" altLang="en-US"/>
              <a:t>Cloud Service Models</a:t>
            </a:r>
          </a:p>
        </p:txBody>
      </p:sp>
      <p:sp>
        <p:nvSpPr>
          <p:cNvPr id="16387"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fld id="{7A6C81DE-C363-4AAC-B0FD-D9B90544EA4A}" type="slidenum">
              <a:rPr lang="en-US" altLang="en-US" sz="1200">
                <a:solidFill>
                  <a:schemeClr val="bg1"/>
                </a:solidFill>
              </a:rPr>
              <a:pPr/>
              <a:t>8</a:t>
            </a:fld>
            <a:endParaRPr lang="en-US" altLang="en-US" sz="1200">
              <a:solidFill>
                <a:schemeClr val="bg1"/>
              </a:solidFill>
            </a:endParaRPr>
          </a:p>
        </p:txBody>
      </p:sp>
      <p:sp>
        <p:nvSpPr>
          <p:cNvPr id="43" name="Rounded Rectangle 42"/>
          <p:cNvSpPr/>
          <p:nvPr/>
        </p:nvSpPr>
        <p:spPr bwMode="auto">
          <a:xfrm>
            <a:off x="1930401" y="1066800"/>
            <a:ext cx="2882900" cy="6096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fontAlgn="auto" hangingPunct="1">
              <a:spcBef>
                <a:spcPts val="0"/>
              </a:spcBef>
              <a:spcAft>
                <a:spcPts val="0"/>
              </a:spcAft>
              <a:defRPr/>
            </a:pPr>
            <a:r>
              <a:rPr lang="en-US" sz="1800" kern="0" dirty="0">
                <a:solidFill>
                  <a:srgbClr val="FFFFFF"/>
                </a:solidFill>
                <a:latin typeface="Arial"/>
                <a:ea typeface="+mn-ea"/>
              </a:rPr>
              <a:t>Software as a Service (</a:t>
            </a:r>
            <a:r>
              <a:rPr lang="en-US" sz="1800" kern="0" dirty="0" err="1">
                <a:solidFill>
                  <a:srgbClr val="FFFFFF"/>
                </a:solidFill>
                <a:latin typeface="Arial"/>
                <a:ea typeface="+mn-ea"/>
              </a:rPr>
              <a:t>SaaS</a:t>
            </a:r>
            <a:r>
              <a:rPr lang="en-US" sz="1800" kern="0" dirty="0">
                <a:solidFill>
                  <a:srgbClr val="FFFFFF"/>
                </a:solidFill>
                <a:latin typeface="Arial"/>
                <a:ea typeface="+mn-ea"/>
              </a:rPr>
              <a:t>)</a:t>
            </a:r>
          </a:p>
        </p:txBody>
      </p:sp>
      <p:sp>
        <p:nvSpPr>
          <p:cNvPr id="44" name="Rounded Rectangle 43"/>
          <p:cNvSpPr/>
          <p:nvPr/>
        </p:nvSpPr>
        <p:spPr bwMode="auto">
          <a:xfrm>
            <a:off x="5490634" y="1066800"/>
            <a:ext cx="2882900" cy="6096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fontAlgn="auto" hangingPunct="1">
              <a:spcBef>
                <a:spcPts val="0"/>
              </a:spcBef>
              <a:spcAft>
                <a:spcPts val="0"/>
              </a:spcAft>
              <a:defRPr/>
            </a:pPr>
            <a:r>
              <a:rPr lang="en-US" sz="1800" kern="0" dirty="0">
                <a:solidFill>
                  <a:srgbClr val="FFFFFF"/>
                </a:solidFill>
                <a:latin typeface="Arial"/>
                <a:ea typeface="+mn-ea"/>
              </a:rPr>
              <a:t>Platform as a Service (</a:t>
            </a:r>
            <a:r>
              <a:rPr lang="en-US" sz="1800" kern="0" dirty="0" err="1">
                <a:solidFill>
                  <a:srgbClr val="FFFFFF"/>
                </a:solidFill>
                <a:latin typeface="Arial"/>
                <a:ea typeface="+mn-ea"/>
              </a:rPr>
              <a:t>PaaS</a:t>
            </a:r>
            <a:r>
              <a:rPr lang="en-US" sz="1800" kern="0" dirty="0">
                <a:solidFill>
                  <a:srgbClr val="FFFFFF"/>
                </a:solidFill>
                <a:latin typeface="Arial"/>
                <a:ea typeface="+mn-ea"/>
              </a:rPr>
              <a:t>)</a:t>
            </a:r>
          </a:p>
        </p:txBody>
      </p:sp>
      <p:sp>
        <p:nvSpPr>
          <p:cNvPr id="45" name="Rounded Rectangle 44"/>
          <p:cNvSpPr/>
          <p:nvPr/>
        </p:nvSpPr>
        <p:spPr bwMode="auto">
          <a:xfrm>
            <a:off x="8940801" y="1066800"/>
            <a:ext cx="2882900" cy="6096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fontAlgn="auto" hangingPunct="1">
              <a:spcBef>
                <a:spcPts val="0"/>
              </a:spcBef>
              <a:spcAft>
                <a:spcPts val="0"/>
              </a:spcAft>
              <a:defRPr/>
            </a:pPr>
            <a:r>
              <a:rPr lang="en-US" sz="1800" kern="0" dirty="0">
                <a:solidFill>
                  <a:srgbClr val="FFFFFF"/>
                </a:solidFill>
                <a:latin typeface="Arial"/>
                <a:ea typeface="+mn-ea"/>
              </a:rPr>
              <a:t>Infrastructure as a Service (</a:t>
            </a:r>
            <a:r>
              <a:rPr lang="en-US" sz="1800" kern="0" dirty="0" err="1">
                <a:solidFill>
                  <a:srgbClr val="FFFFFF"/>
                </a:solidFill>
                <a:latin typeface="Arial"/>
                <a:ea typeface="+mn-ea"/>
              </a:rPr>
              <a:t>IaaS</a:t>
            </a:r>
            <a:r>
              <a:rPr lang="en-US" sz="1800" kern="0" dirty="0">
                <a:solidFill>
                  <a:srgbClr val="FFFFFF"/>
                </a:solidFill>
                <a:latin typeface="Arial"/>
                <a:ea typeface="+mn-ea"/>
              </a:rPr>
              <a:t>)</a:t>
            </a:r>
          </a:p>
        </p:txBody>
      </p:sp>
      <p:pic>
        <p:nvPicPr>
          <p:cNvPr id="2057" name="Picture 9"/>
          <p:cNvPicPr>
            <a:picLocks noChangeAspect="1" noChangeArrowheads="1"/>
          </p:cNvPicPr>
          <p:nvPr/>
        </p:nvPicPr>
        <p:blipFill>
          <a:blip r:embed="rId3"/>
          <a:srcRect/>
          <a:stretch>
            <a:fillRect/>
          </a:stretch>
        </p:blipFill>
        <p:spPr bwMode="auto">
          <a:xfrm>
            <a:off x="2863851" y="4876801"/>
            <a:ext cx="8210549" cy="1457325"/>
          </a:xfrm>
          <a:prstGeom prst="rect">
            <a:avLst/>
          </a:prstGeom>
          <a:ln/>
        </p:spPr>
        <p:style>
          <a:lnRef idx="1">
            <a:schemeClr val="dk1"/>
          </a:lnRef>
          <a:fillRef idx="2">
            <a:schemeClr val="dk1"/>
          </a:fillRef>
          <a:effectRef idx="1">
            <a:schemeClr val="dk1"/>
          </a:effectRef>
          <a:fontRef idx="minor">
            <a:schemeClr val="dk1"/>
          </a:fontRef>
        </p:style>
      </p:pic>
      <p:pic>
        <p:nvPicPr>
          <p:cNvPr id="2058" name="Picture 10"/>
          <p:cNvPicPr>
            <a:picLocks noChangeAspect="1" noChangeArrowheads="1"/>
          </p:cNvPicPr>
          <p:nvPr/>
        </p:nvPicPr>
        <p:blipFill>
          <a:blip r:embed="rId4"/>
          <a:srcRect/>
          <a:stretch>
            <a:fillRect/>
          </a:stretch>
        </p:blipFill>
        <p:spPr bwMode="auto">
          <a:xfrm>
            <a:off x="2849034" y="3200400"/>
            <a:ext cx="8210551" cy="1447800"/>
          </a:xfrm>
          <a:prstGeom prst="rect">
            <a:avLst/>
          </a:prstGeom>
          <a:ln/>
        </p:spPr>
        <p:style>
          <a:lnRef idx="1">
            <a:schemeClr val="dk1"/>
          </a:lnRef>
          <a:fillRef idx="2">
            <a:schemeClr val="dk1"/>
          </a:fillRef>
          <a:effectRef idx="1">
            <a:schemeClr val="dk1"/>
          </a:effectRef>
          <a:fontRef idx="minor">
            <a:schemeClr val="dk1"/>
          </a:fontRef>
        </p:style>
      </p:pic>
      <p:pic>
        <p:nvPicPr>
          <p:cNvPr id="2059" name="Picture 11"/>
          <p:cNvPicPr>
            <a:picLocks noChangeAspect="1" noChangeArrowheads="1"/>
          </p:cNvPicPr>
          <p:nvPr/>
        </p:nvPicPr>
        <p:blipFill>
          <a:blip r:embed="rId5"/>
          <a:srcRect/>
          <a:stretch>
            <a:fillRect/>
          </a:stretch>
        </p:blipFill>
        <p:spPr bwMode="auto">
          <a:xfrm>
            <a:off x="2863851" y="1828800"/>
            <a:ext cx="8210549" cy="1219200"/>
          </a:xfrm>
          <a:prstGeom prst="rect">
            <a:avLst/>
          </a:prstGeom>
          <a:ln/>
        </p:spPr>
        <p:style>
          <a:lnRef idx="1">
            <a:schemeClr val="dk1"/>
          </a:lnRef>
          <a:fillRef idx="2">
            <a:schemeClr val="dk1"/>
          </a:fillRef>
          <a:effectRef idx="1">
            <a:schemeClr val="dk1"/>
          </a:effectRef>
          <a:fontRef idx="minor">
            <a:schemeClr val="dk1"/>
          </a:fontRef>
        </p:style>
      </p:pic>
      <p:pic>
        <p:nvPicPr>
          <p:cNvPr id="2061" name="Picture 13" descr="Amazon Web Services">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951" y="5033963"/>
            <a:ext cx="2082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9" name="Picture 21" descr="Dedicated Server, Managed Hosting &amp; Web Hosting from Rackspace">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051" y="5762625"/>
            <a:ext cx="20066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Group 49"/>
          <p:cNvGrpSpPr>
            <a:grpSpLocks/>
          </p:cNvGrpSpPr>
          <p:nvPr/>
        </p:nvGrpSpPr>
        <p:grpSpPr bwMode="auto">
          <a:xfrm>
            <a:off x="74085" y="3200402"/>
            <a:ext cx="2789767" cy="830997"/>
            <a:chOff x="55539" y="3200400"/>
            <a:chExt cx="2092347" cy="831277"/>
          </a:xfrm>
        </p:grpSpPr>
        <p:pic>
          <p:nvPicPr>
            <p:cNvPr id="16400" name="Picture 23" descr="App Engine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39" y="3200401"/>
              <a:ext cx="554061" cy="56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1" name="TextBox 48"/>
            <p:cNvSpPr txBox="1">
              <a:spLocks noChangeArrowheads="1"/>
            </p:cNvSpPr>
            <p:nvPr/>
          </p:nvSpPr>
          <p:spPr bwMode="auto">
            <a:xfrm>
              <a:off x="761999" y="3200400"/>
              <a:ext cx="1385887" cy="83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pPr eaLnBrk="1" hangingPunct="1"/>
              <a:r>
                <a:rPr lang="en-US" altLang="en-US" b="1"/>
                <a:t>Google App Engine</a:t>
              </a:r>
            </a:p>
          </p:txBody>
        </p:sp>
      </p:grpSp>
      <p:pic>
        <p:nvPicPr>
          <p:cNvPr id="2073" name="Picture 25" descr="Windows Azure Platform"/>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2384" y="3932238"/>
            <a:ext cx="2300816"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50"/>
          <p:cNvSpPr>
            <a:spLocks noChangeArrowheads="1"/>
          </p:cNvSpPr>
          <p:nvPr/>
        </p:nvSpPr>
        <p:spPr bwMode="auto">
          <a:xfrm>
            <a:off x="218017" y="2079625"/>
            <a:ext cx="237066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pPr eaLnBrk="1" hangingPunct="1"/>
            <a:r>
              <a:rPr lang="en-US" altLang="en-US" sz="1600" b="1"/>
              <a:t>SalesForce CRM</a:t>
            </a:r>
          </a:p>
        </p:txBody>
      </p:sp>
      <p:sp>
        <p:nvSpPr>
          <p:cNvPr id="72" name="Rectangle 71"/>
          <p:cNvSpPr>
            <a:spLocks noChangeArrowheads="1"/>
          </p:cNvSpPr>
          <p:nvPr/>
        </p:nvSpPr>
        <p:spPr bwMode="auto">
          <a:xfrm>
            <a:off x="224367" y="2520950"/>
            <a:ext cx="2368551"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pPr eaLnBrk="1" hangingPunct="1"/>
            <a:r>
              <a:rPr lang="en-US" altLang="en-US" sz="1600" b="1"/>
              <a:t>LotusLive</a:t>
            </a:r>
          </a:p>
        </p:txBody>
      </p:sp>
    </p:spTree>
    <p:extLst>
      <p:ext uri="{BB962C8B-B14F-4D97-AF65-F5344CB8AC3E}">
        <p14:creationId xmlns:p14="http://schemas.microsoft.com/office/powerpoint/2010/main" val="40982672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ircle(in)">
                                      <p:cBhvr>
                                        <p:cTn id="7" dur="500"/>
                                        <p:tgtEl>
                                          <p:spTgt spid="45"/>
                                        </p:tgtEl>
                                      </p:cBhvr>
                                    </p:animEffect>
                                  </p:childTnLst>
                                </p:cTn>
                              </p:par>
                              <p:par>
                                <p:cTn id="8" presetID="6" presetClass="entr" presetSubtype="16" fill="hold" nodeType="withEffect">
                                  <p:stCondLst>
                                    <p:cond delay="0"/>
                                  </p:stCondLst>
                                  <p:childTnLst>
                                    <p:set>
                                      <p:cBhvr>
                                        <p:cTn id="9" dur="1" fill="hold">
                                          <p:stCondLst>
                                            <p:cond delay="0"/>
                                          </p:stCondLst>
                                        </p:cTn>
                                        <p:tgtEl>
                                          <p:spTgt spid="2057"/>
                                        </p:tgtEl>
                                        <p:attrNameLst>
                                          <p:attrName>style.visibility</p:attrName>
                                        </p:attrNameLst>
                                      </p:cBhvr>
                                      <p:to>
                                        <p:strVal val="visible"/>
                                      </p:to>
                                    </p:set>
                                    <p:animEffect transition="in" filter="circle(in)">
                                      <p:cBhvr>
                                        <p:cTn id="10" dur="500"/>
                                        <p:tgtEl>
                                          <p:spTgt spid="2057"/>
                                        </p:tgtEl>
                                      </p:cBhvr>
                                    </p:animEffect>
                                  </p:childTnLst>
                                </p:cTn>
                              </p:par>
                              <p:par>
                                <p:cTn id="11" presetID="6" presetClass="entr" presetSubtype="16" fill="hold" nodeType="withEffect">
                                  <p:stCondLst>
                                    <p:cond delay="0"/>
                                  </p:stCondLst>
                                  <p:childTnLst>
                                    <p:set>
                                      <p:cBhvr>
                                        <p:cTn id="12" dur="1" fill="hold">
                                          <p:stCondLst>
                                            <p:cond delay="0"/>
                                          </p:stCondLst>
                                        </p:cTn>
                                        <p:tgtEl>
                                          <p:spTgt spid="2061"/>
                                        </p:tgtEl>
                                        <p:attrNameLst>
                                          <p:attrName>style.visibility</p:attrName>
                                        </p:attrNameLst>
                                      </p:cBhvr>
                                      <p:to>
                                        <p:strVal val="visible"/>
                                      </p:to>
                                    </p:set>
                                    <p:animEffect transition="in" filter="circle(in)">
                                      <p:cBhvr>
                                        <p:cTn id="13" dur="500"/>
                                        <p:tgtEl>
                                          <p:spTgt spid="2061"/>
                                        </p:tgtEl>
                                      </p:cBhvr>
                                    </p:animEffect>
                                  </p:childTnLst>
                                </p:cTn>
                              </p:par>
                              <p:par>
                                <p:cTn id="14" presetID="6" presetClass="entr" presetSubtype="16" fill="hold" nodeType="withEffect">
                                  <p:stCondLst>
                                    <p:cond delay="0"/>
                                  </p:stCondLst>
                                  <p:childTnLst>
                                    <p:set>
                                      <p:cBhvr>
                                        <p:cTn id="15" dur="1" fill="hold">
                                          <p:stCondLst>
                                            <p:cond delay="0"/>
                                          </p:stCondLst>
                                        </p:cTn>
                                        <p:tgtEl>
                                          <p:spTgt spid="2069"/>
                                        </p:tgtEl>
                                        <p:attrNameLst>
                                          <p:attrName>style.visibility</p:attrName>
                                        </p:attrNameLst>
                                      </p:cBhvr>
                                      <p:to>
                                        <p:strVal val="visible"/>
                                      </p:to>
                                    </p:set>
                                    <p:animEffect transition="in" filter="circle(in)">
                                      <p:cBhvr>
                                        <p:cTn id="16" dur="500"/>
                                        <p:tgtEl>
                                          <p:spTgt spid="206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circle(in)">
                                      <p:cBhvr>
                                        <p:cTn id="21" dur="500"/>
                                        <p:tgtEl>
                                          <p:spTgt spid="44"/>
                                        </p:tgtEl>
                                      </p:cBhvr>
                                    </p:animEffect>
                                  </p:childTnLst>
                                </p:cTn>
                              </p:par>
                              <p:par>
                                <p:cTn id="22" presetID="6" presetClass="entr" presetSubtype="16"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circle(in)">
                                      <p:cBhvr>
                                        <p:cTn id="24" dur="500"/>
                                        <p:tgtEl>
                                          <p:spTgt spid="2058"/>
                                        </p:tgtEl>
                                      </p:cBhvr>
                                    </p:animEffect>
                                  </p:childTnLst>
                                </p:cTn>
                              </p:par>
                              <p:par>
                                <p:cTn id="25" presetID="6" presetClass="entr" presetSubtype="16"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circle(in)">
                                      <p:cBhvr>
                                        <p:cTn id="27" dur="500"/>
                                        <p:tgtEl>
                                          <p:spTgt spid="50"/>
                                        </p:tgtEl>
                                      </p:cBhvr>
                                    </p:animEffect>
                                  </p:childTnLst>
                                </p:cTn>
                              </p:par>
                              <p:par>
                                <p:cTn id="28" presetID="6" presetClass="entr" presetSubtype="16" fill="hold" nodeType="withEffect">
                                  <p:stCondLst>
                                    <p:cond delay="0"/>
                                  </p:stCondLst>
                                  <p:childTnLst>
                                    <p:set>
                                      <p:cBhvr>
                                        <p:cTn id="29" dur="1" fill="hold">
                                          <p:stCondLst>
                                            <p:cond delay="0"/>
                                          </p:stCondLst>
                                        </p:cTn>
                                        <p:tgtEl>
                                          <p:spTgt spid="2073"/>
                                        </p:tgtEl>
                                        <p:attrNameLst>
                                          <p:attrName>style.visibility</p:attrName>
                                        </p:attrNameLst>
                                      </p:cBhvr>
                                      <p:to>
                                        <p:strVal val="visible"/>
                                      </p:to>
                                    </p:set>
                                    <p:animEffect transition="in" filter="circle(in)">
                                      <p:cBhvr>
                                        <p:cTn id="30" dur="500"/>
                                        <p:tgtEl>
                                          <p:spTgt spid="207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circle(in)">
                                      <p:cBhvr>
                                        <p:cTn id="35" dur="500"/>
                                        <p:tgtEl>
                                          <p:spTgt spid="43"/>
                                        </p:tgtEl>
                                      </p:cBhvr>
                                    </p:animEffect>
                                  </p:childTnLst>
                                </p:cTn>
                              </p:par>
                              <p:par>
                                <p:cTn id="36" presetID="6" presetClass="entr" presetSubtype="16" fill="hold" nodeType="withEffect">
                                  <p:stCondLst>
                                    <p:cond delay="0"/>
                                  </p:stCondLst>
                                  <p:childTnLst>
                                    <p:set>
                                      <p:cBhvr>
                                        <p:cTn id="37" dur="1" fill="hold">
                                          <p:stCondLst>
                                            <p:cond delay="0"/>
                                          </p:stCondLst>
                                        </p:cTn>
                                        <p:tgtEl>
                                          <p:spTgt spid="2059"/>
                                        </p:tgtEl>
                                        <p:attrNameLst>
                                          <p:attrName>style.visibility</p:attrName>
                                        </p:attrNameLst>
                                      </p:cBhvr>
                                      <p:to>
                                        <p:strVal val="visible"/>
                                      </p:to>
                                    </p:set>
                                    <p:animEffect transition="in" filter="circle(in)">
                                      <p:cBhvr>
                                        <p:cTn id="38" dur="500"/>
                                        <p:tgtEl>
                                          <p:spTgt spid="2059"/>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circle(in)">
                                      <p:cBhvr>
                                        <p:cTn id="41" dur="500"/>
                                        <p:tgtEl>
                                          <p:spTgt spid="51"/>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circle(in)">
                                      <p:cBhvr>
                                        <p:cTn id="4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51" grpId="0"/>
      <p:bldP spid="7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IaaS use cases (5)</a:t>
            </a:r>
          </a:p>
        </p:txBody>
      </p:sp>
      <p:sp>
        <p:nvSpPr>
          <p:cNvPr id="3" name="Content Placeholder 2"/>
          <p:cNvSpPr>
            <a:spLocks noGrp="1"/>
          </p:cNvSpPr>
          <p:nvPr>
            <p:ph idx="1"/>
          </p:nvPr>
        </p:nvSpPr>
        <p:spPr/>
        <p:txBody>
          <a:bodyPr>
            <a:normAutofit/>
          </a:bodyPr>
          <a:lstStyle/>
          <a:p>
            <a:r>
              <a:rPr lang="en-GB" sz="4400" dirty="0"/>
              <a:t>Software development</a:t>
            </a:r>
          </a:p>
          <a:p>
            <a:pPr lvl="1"/>
            <a:r>
              <a:rPr lang="en-GB" sz="4000" dirty="0"/>
              <a:t>With IaaS, the infrastructure for testing and development environments can be set up much more quickly than on-premises.</a:t>
            </a:r>
          </a:p>
          <a:p>
            <a:pPr lvl="1"/>
            <a:r>
              <a:rPr lang="en-GB" sz="4000" dirty="0"/>
              <a:t>However, this use case is better suited to PaaS</a:t>
            </a:r>
          </a:p>
        </p:txBody>
      </p:sp>
    </p:spTree>
    <p:extLst>
      <p:ext uri="{BB962C8B-B14F-4D97-AF65-F5344CB8AC3E}">
        <p14:creationId xmlns:p14="http://schemas.microsoft.com/office/powerpoint/2010/main" val="38437954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4029"/>
            <a:ext cx="10515600" cy="1325563"/>
          </a:xfrm>
        </p:spPr>
        <p:txBody>
          <a:bodyPr/>
          <a:lstStyle/>
          <a:p>
            <a:r>
              <a:rPr lang="en-GB" dirty="0"/>
              <a:t>Discussion</a:t>
            </a:r>
          </a:p>
        </p:txBody>
      </p:sp>
      <p:sp>
        <p:nvSpPr>
          <p:cNvPr id="3" name="Content Placeholder 2"/>
          <p:cNvSpPr>
            <a:spLocks noGrp="1"/>
          </p:cNvSpPr>
          <p:nvPr>
            <p:ph idx="1"/>
          </p:nvPr>
        </p:nvSpPr>
        <p:spPr/>
        <p:txBody>
          <a:bodyPr>
            <a:normAutofit/>
          </a:bodyPr>
          <a:lstStyle/>
          <a:p>
            <a:r>
              <a:rPr lang="en-GB" sz="3200" dirty="0"/>
              <a:t>Suppose a large organization wants to deliver a customer relationship management (CRM) application to its sales team. </a:t>
            </a:r>
          </a:p>
          <a:p>
            <a:pPr lvl="1"/>
            <a:r>
              <a:rPr lang="en-US" sz="2800" dirty="0"/>
              <a:t>CRM software connects all the data from sales leads and customers. It consolidates all communications (form fills, calls, emails, text messages, and meetings), documents, quotes, purchases, and tasks associated with each lead and client. </a:t>
            </a:r>
          </a:p>
          <a:p>
            <a:r>
              <a:rPr lang="en-GB" sz="3200" dirty="0"/>
              <a:t>Can they choose an IaaS model?</a:t>
            </a:r>
            <a:endParaRPr lang="en-US" sz="3200" dirty="0"/>
          </a:p>
          <a:p>
            <a:endParaRPr lang="en-GB" sz="3200" dirty="0"/>
          </a:p>
        </p:txBody>
      </p:sp>
    </p:spTree>
    <p:extLst>
      <p:ext uri="{BB962C8B-B14F-4D97-AF65-F5344CB8AC3E}">
        <p14:creationId xmlns:p14="http://schemas.microsoft.com/office/powerpoint/2010/main" val="11406400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40B3948-B3F7-5D98-E3FD-0ED0D49BC6BD}"/>
              </a:ext>
            </a:extLst>
          </p:cNvPr>
          <p:cNvSpPr txBox="1"/>
          <p:nvPr>
            <p:custDataLst>
              <p:tags r:id="rId2"/>
            </p:custDataLst>
          </p:nvPr>
        </p:nvSpPr>
        <p:spPr>
          <a:xfrm>
            <a:off x="1219200" y="977900"/>
            <a:ext cx="9753600" cy="3850861"/>
          </a:xfrm>
          <a:prstGeom prst="rect">
            <a:avLst/>
          </a:prstGeom>
          <a:noFill/>
        </p:spPr>
        <p:txBody>
          <a:bodyPr vert="horz" wrap="square" rtlCol="0" anchor="ctr" anchorCtr="0">
            <a:noAutofit/>
          </a:bodyPr>
          <a:lstStyle/>
          <a:p>
            <a:r>
              <a:rPr lang="en-US" sz="2600" dirty="0">
                <a:solidFill>
                  <a:srgbClr val="000000"/>
                </a:solidFill>
                <a:highlight>
                  <a:srgbClr val="FFFF00"/>
                </a:highlight>
                <a:latin typeface="Microsoft Yahei" panose="020B0503020204020204" pitchFamily="34" charset="-122"/>
                <a:ea typeface="Microsoft Yahei" panose="020B0503020204020204" pitchFamily="34" charset="-122"/>
                <a:sym typeface="Microsoft Yahei" panose="020B0503020204020204" pitchFamily="34" charset="-122"/>
              </a:rPr>
              <a:t>Suppose a large organization wants to deliver a customer relationship management (CRM) application to its sales team. </a:t>
            </a:r>
          </a:p>
          <a:p>
            <a:pPr lvl="1"/>
            <a:r>
              <a:rPr lang="en-US" sz="2000"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CRM software connects all the data from sales leads and customers. It consolidates all communications (form fills, calls, emails, text messages, and meetings), documents, quotes, purchases, and tasks associated with each lead and client. </a:t>
            </a:r>
          </a:p>
          <a:p>
            <a:r>
              <a:rPr lang="en-US" sz="2600" dirty="0">
                <a:solidFill>
                  <a:srgbClr val="000000"/>
                </a:solidFill>
                <a:highlight>
                  <a:srgbClr val="FFFF00"/>
                </a:highlight>
                <a:latin typeface="Microsoft Yahei" panose="020B0503020204020204" pitchFamily="34" charset="-122"/>
                <a:ea typeface="Microsoft Yahei" panose="020B0503020204020204" pitchFamily="34" charset="-122"/>
                <a:sym typeface="Microsoft Yahei" panose="020B0503020204020204" pitchFamily="34" charset="-122"/>
              </a:rPr>
              <a:t>Can they choose an IaaS model?</a:t>
            </a:r>
          </a:p>
        </p:txBody>
      </p:sp>
      <p:sp>
        <p:nvSpPr>
          <p:cNvPr id="7" name="文本框 6">
            <a:extLst>
              <a:ext uri="{FF2B5EF4-FFF2-40B4-BE49-F238E27FC236}">
                <a16:creationId xmlns:a16="http://schemas.microsoft.com/office/drawing/2014/main" id="{9F9E18E5-D9E7-5261-5FDD-A0EF54B0F48D}"/>
              </a:ext>
            </a:extLst>
          </p:cNvPr>
          <p:cNvSpPr txBox="1"/>
          <p:nvPr>
            <p:custDataLst>
              <p:tags r:id="rId3"/>
            </p:custDataLst>
          </p:nvPr>
        </p:nvSpPr>
        <p:spPr>
          <a:xfrm>
            <a:off x="2438400" y="4892261"/>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YES</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6AF789C3-B24E-3362-7EA1-3A44DC3DB957}"/>
              </a:ext>
            </a:extLst>
          </p:cNvPr>
          <p:cNvSpPr txBox="1"/>
          <p:nvPr>
            <p:custDataLst>
              <p:tags r:id="rId4"/>
            </p:custDataLst>
          </p:nvPr>
        </p:nvSpPr>
        <p:spPr>
          <a:xfrm>
            <a:off x="2438400" y="5749511"/>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NO</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C7029DCC-8BCE-332E-A3F3-455D26EEBE2C}"/>
              </a:ext>
            </a:extLst>
          </p:cNvPr>
          <p:cNvSpPr>
            <a:spLocks noChangeAspect="1"/>
          </p:cNvSpPr>
          <p:nvPr>
            <p:custDataLst>
              <p:tags r:id="rId5"/>
            </p:custDataLst>
          </p:nvPr>
        </p:nvSpPr>
        <p:spPr>
          <a:xfrm>
            <a:off x="1571625" y="4956554"/>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21F5815-1C4C-00E3-2798-780717FA52C8}"/>
              </a:ext>
            </a:extLst>
          </p:cNvPr>
          <p:cNvSpPr>
            <a:spLocks noChangeAspect="1"/>
          </p:cNvSpPr>
          <p:nvPr>
            <p:custDataLst>
              <p:tags r:id="rId6"/>
            </p:custDataLst>
          </p:nvPr>
        </p:nvSpPr>
        <p:spPr>
          <a:xfrm>
            <a:off x="1571625" y="5813804"/>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5A26103C-37B8-E89B-548D-77F6E92D41F1}"/>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Submit</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5" name="图片 4">
            <a:extLst>
              <a:ext uri="{FF2B5EF4-FFF2-40B4-BE49-F238E27FC236}">
                <a16:creationId xmlns:a16="http://schemas.microsoft.com/office/drawing/2014/main" id="{E5FFEE13-7050-4074-8E79-7D96EE5DF83C}"/>
              </a:ext>
            </a:extLst>
          </p:cNvPr>
          <p:cNvPicPr>
            <a:picLocks/>
          </p:cNvPicPr>
          <p:nvPr>
            <p:custDataLst>
              <p:tags r:id="rId8"/>
            </p:custDataLst>
          </p:nvPr>
        </p:nvPicPr>
        <p:blipFill>
          <a:blip r:embed="rId1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
        <p:nvSpPr>
          <p:cNvPr id="2" name="TipText"/>
          <p:cNvSpPr txBox="1"/>
          <p:nvPr>
            <p:custDataLst>
              <p:tags r:id="rId9"/>
            </p:custDataLst>
          </p:nvPr>
        </p:nvSpPr>
        <p:spPr>
          <a:xfrm>
            <a:off x="1143000" y="109220"/>
            <a:ext cx="2286000" cy="508000"/>
          </a:xfrm>
          <a:prstGeom prst="rect">
            <a:avLst/>
          </a:prstGeom>
          <a:noFill/>
        </p:spPr>
        <p:txBody>
          <a:bodyPr vert="horz" wrap="none" rtlCol="0" anchor="ctr" anchorCtr="0">
            <a:noAutofit/>
          </a:bodyPr>
          <a:lstStyle/>
          <a:p>
            <a:r>
              <a:rPr lang="en-GB" sz="1400">
                <a:solidFill>
                  <a:srgbClr val="808080"/>
                </a:solidFill>
                <a:latin typeface="Microsoft Yahei"/>
                <a:ea typeface="Microsoft Yahei"/>
                <a:sym typeface="Microsoft Yahei"/>
              </a:rPr>
              <a:t>1 answer(s) at most</a:t>
            </a:r>
          </a:p>
        </p:txBody>
      </p:sp>
    </p:spTree>
    <p:custDataLst>
      <p:tags r:id="rId1"/>
    </p:custDataLst>
    <p:extLst>
      <p:ext uri="{BB962C8B-B14F-4D97-AF65-F5344CB8AC3E}">
        <p14:creationId xmlns:p14="http://schemas.microsoft.com/office/powerpoint/2010/main" val="21222866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40B3948-B3F7-5D98-E3FD-0ED0D49BC6BD}"/>
              </a:ext>
            </a:extLst>
          </p:cNvPr>
          <p:cNvSpPr txBox="1"/>
          <p:nvPr>
            <p:custDataLst>
              <p:tags r:id="rId2"/>
            </p:custDataLst>
          </p:nvPr>
        </p:nvSpPr>
        <p:spPr>
          <a:xfrm>
            <a:off x="1219200" y="977900"/>
            <a:ext cx="9753600" cy="3850861"/>
          </a:xfrm>
          <a:prstGeom prst="rect">
            <a:avLst/>
          </a:prstGeom>
          <a:noFill/>
        </p:spPr>
        <p:txBody>
          <a:bodyPr vert="horz" wrap="square" rtlCol="0" anchor="ctr" anchorCtr="0">
            <a:noAutofit/>
          </a:bodyPr>
          <a:lstStyle/>
          <a:p>
            <a:r>
              <a:rPr lang="en-US" sz="2600" dirty="0">
                <a:solidFill>
                  <a:srgbClr val="000000"/>
                </a:solidFill>
                <a:highlight>
                  <a:srgbClr val="FFFF00"/>
                </a:highlight>
                <a:latin typeface="Microsoft Yahei" panose="020B0503020204020204" pitchFamily="34" charset="-122"/>
                <a:ea typeface="Microsoft Yahei" panose="020B0503020204020204" pitchFamily="34" charset="-122"/>
                <a:sym typeface="Microsoft Yahei" panose="020B0503020204020204" pitchFamily="34" charset="-122"/>
              </a:rPr>
              <a:t>Suppose a large organization wants to deliver a customer relationship management (CRM) application to its sales team. </a:t>
            </a:r>
          </a:p>
          <a:p>
            <a:pPr lvl="1"/>
            <a:r>
              <a:rPr lang="en-US" sz="2000" i="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CRM software connects all the data from sales leads and customers. It consolidates all communications (form fills, calls, emails, text messages, and meetings), documents, quotes, purchases, and tasks associated with each lead and client. </a:t>
            </a:r>
          </a:p>
          <a:p>
            <a:r>
              <a:rPr lang="en-US" sz="2600" dirty="0">
                <a:solidFill>
                  <a:srgbClr val="000000"/>
                </a:solidFill>
                <a:highlight>
                  <a:srgbClr val="FFFF00"/>
                </a:highlight>
                <a:latin typeface="Microsoft Yahei" panose="020B0503020204020204" pitchFamily="34" charset="-122"/>
                <a:ea typeface="Microsoft Yahei" panose="020B0503020204020204" pitchFamily="34" charset="-122"/>
                <a:sym typeface="Microsoft Yahei" panose="020B0503020204020204" pitchFamily="34" charset="-122"/>
              </a:rPr>
              <a:t>Can they choose an IaaS model?</a:t>
            </a:r>
          </a:p>
        </p:txBody>
      </p:sp>
      <p:sp>
        <p:nvSpPr>
          <p:cNvPr id="7" name="文本框 6">
            <a:extLst>
              <a:ext uri="{FF2B5EF4-FFF2-40B4-BE49-F238E27FC236}">
                <a16:creationId xmlns:a16="http://schemas.microsoft.com/office/drawing/2014/main" id="{9F9E18E5-D9E7-5261-5FDD-A0EF54B0F48D}"/>
              </a:ext>
            </a:extLst>
          </p:cNvPr>
          <p:cNvSpPr txBox="1"/>
          <p:nvPr>
            <p:custDataLst>
              <p:tags r:id="rId3"/>
            </p:custDataLst>
          </p:nvPr>
        </p:nvSpPr>
        <p:spPr>
          <a:xfrm>
            <a:off x="2438400" y="4892261"/>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YES</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6AF789C3-B24E-3362-7EA1-3A44DC3DB957}"/>
              </a:ext>
            </a:extLst>
          </p:cNvPr>
          <p:cNvSpPr txBox="1"/>
          <p:nvPr>
            <p:custDataLst>
              <p:tags r:id="rId4"/>
            </p:custDataLst>
          </p:nvPr>
        </p:nvSpPr>
        <p:spPr>
          <a:xfrm>
            <a:off x="2438400" y="5749511"/>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NO</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C7029DCC-8BCE-332E-A3F3-455D26EEBE2C}"/>
              </a:ext>
            </a:extLst>
          </p:cNvPr>
          <p:cNvSpPr>
            <a:spLocks noChangeAspect="1"/>
          </p:cNvSpPr>
          <p:nvPr>
            <p:custDataLst>
              <p:tags r:id="rId5"/>
            </p:custDataLst>
          </p:nvPr>
        </p:nvSpPr>
        <p:spPr>
          <a:xfrm>
            <a:off x="1571625" y="4956554"/>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21F5815-1C4C-00E3-2798-780717FA52C8}"/>
              </a:ext>
            </a:extLst>
          </p:cNvPr>
          <p:cNvSpPr>
            <a:spLocks noChangeAspect="1"/>
          </p:cNvSpPr>
          <p:nvPr>
            <p:custDataLst>
              <p:tags r:id="rId6"/>
            </p:custDataLst>
          </p:nvPr>
        </p:nvSpPr>
        <p:spPr>
          <a:xfrm>
            <a:off x="1571625" y="5813804"/>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5A26103C-37B8-E89B-548D-77F6E92D41F1}"/>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Submit</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a:extLst>
              <a:ext uri="{FF2B5EF4-FFF2-40B4-BE49-F238E27FC236}">
                <a16:creationId xmlns:a16="http://schemas.microsoft.com/office/drawing/2014/main" id="{EFCFA52A-D2CC-4377-AAC5-7C45E344DFF7}"/>
              </a:ext>
            </a:extLst>
          </p:cNvPr>
          <p:cNvGrpSpPr/>
          <p:nvPr>
            <p:custDataLst>
              <p:tags r:id="rId8"/>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271DC1FD-8FD5-F583-AB9D-27B999867096}"/>
                </a:ext>
              </a:extLst>
            </p:cNvPr>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ColorBlock">
              <a:extLst>
                <a:ext uri="{FF2B5EF4-FFF2-40B4-BE49-F238E27FC236}">
                  <a16:creationId xmlns:a16="http://schemas.microsoft.com/office/drawing/2014/main" id="{C956226E-CC6D-99D8-BD30-ABE1D0069F09}"/>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TypeText">
              <a:extLst>
                <a:ext uri="{FF2B5EF4-FFF2-40B4-BE49-F238E27FC236}">
                  <a16:creationId xmlns:a16="http://schemas.microsoft.com/office/drawing/2014/main" id="{6701B9B4-7634-570A-A5DF-4603A2E00368}"/>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en-AU">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Multiple Choice(single)</a:t>
              </a:r>
              <a:endParaRPr lang="x-none">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90B0EA7A-392F-8D0B-BAC0-66FEBDC59C68}"/>
                </a:ext>
              </a:extLst>
            </p:cNvPr>
            <p:cNvSpPr txBox="1"/>
            <p:nvPr>
              <p:custDataLst>
                <p:tags r:id="rId13"/>
              </p:custDataLst>
            </p:nvPr>
          </p:nvSpPr>
          <p:spPr>
            <a:xfrm>
              <a:off x="3022918" y="109220"/>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E5FFEE13-7050-4074-8E79-7D96EE5DF83C}"/>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5793656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BFCA9-1B55-084A-BB2F-4EC012BFD86A}"/>
              </a:ext>
            </a:extLst>
          </p:cNvPr>
          <p:cNvSpPr>
            <a:spLocks noGrp="1"/>
          </p:cNvSpPr>
          <p:nvPr>
            <p:ph type="title"/>
          </p:nvPr>
        </p:nvSpPr>
        <p:spPr/>
        <p:txBody>
          <a:bodyPr/>
          <a:lstStyle/>
          <a:p>
            <a:r>
              <a:rPr lang="en-AU" dirty="0"/>
              <a:t>Discussion</a:t>
            </a:r>
            <a:endParaRPr lang="x-none" dirty="0"/>
          </a:p>
        </p:txBody>
      </p:sp>
      <p:sp>
        <p:nvSpPr>
          <p:cNvPr id="3" name="内容占位符 2">
            <a:extLst>
              <a:ext uri="{FF2B5EF4-FFF2-40B4-BE49-F238E27FC236}">
                <a16:creationId xmlns:a16="http://schemas.microsoft.com/office/drawing/2014/main" id="{3E07F7D4-6751-DFEB-EF78-F114407481C4}"/>
              </a:ext>
            </a:extLst>
          </p:cNvPr>
          <p:cNvSpPr>
            <a:spLocks noGrp="1"/>
          </p:cNvSpPr>
          <p:nvPr>
            <p:ph idx="1"/>
          </p:nvPr>
        </p:nvSpPr>
        <p:spPr/>
        <p:txBody>
          <a:bodyPr>
            <a:normAutofit/>
          </a:bodyPr>
          <a:lstStyle/>
          <a:p>
            <a:r>
              <a:rPr lang="en-AU" sz="4800" dirty="0"/>
              <a:t>If the company chooses an IaaS model, </a:t>
            </a:r>
          </a:p>
          <a:p>
            <a:pPr lvl="1"/>
            <a:r>
              <a:rPr lang="en-AU" sz="4400" dirty="0"/>
              <a:t>what will be their own responsibility?</a:t>
            </a:r>
          </a:p>
          <a:p>
            <a:pPr lvl="1"/>
            <a:r>
              <a:rPr lang="en-AU" sz="4400" dirty="0"/>
              <a:t>what will be provided by the cloud provider?</a:t>
            </a:r>
          </a:p>
        </p:txBody>
      </p:sp>
    </p:spTree>
    <p:extLst>
      <p:ext uri="{BB962C8B-B14F-4D97-AF65-F5344CB8AC3E}">
        <p14:creationId xmlns:p14="http://schemas.microsoft.com/office/powerpoint/2010/main" val="11965251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AC82B48-4881-6C4B-45A2-CBBFE700A092}"/>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en-AU" sz="2800" dirty="0"/>
              <a:t>If the company chooses an IaaS model, what will be their own responsibility and what will be provided by the cloud provider?</a:t>
            </a:r>
          </a:p>
        </p:txBody>
      </p:sp>
      <p:sp>
        <p:nvSpPr>
          <p:cNvPr id="7" name="矩形: 圆角 6">
            <a:extLst>
              <a:ext uri="{FF2B5EF4-FFF2-40B4-BE49-F238E27FC236}">
                <a16:creationId xmlns:a16="http://schemas.microsoft.com/office/drawing/2014/main" id="{9F29BCA6-45A0-AF64-845F-3E21F1A7BF9D}"/>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Answer</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F1D3A5D0-BDEC-A16D-A365-056A3C1E87B4}"/>
              </a:ext>
            </a:extLst>
          </p:cNvPr>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Open Question is only supported on Version 2.0 or newer.</a:t>
            </a:r>
            <a:endParaRPr lang="x-none"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2" name="组合 11">
            <a:extLst>
              <a:ext uri="{FF2B5EF4-FFF2-40B4-BE49-F238E27FC236}">
                <a16:creationId xmlns:a16="http://schemas.microsoft.com/office/drawing/2014/main" id="{55D0FDCD-0CF2-D7F7-3332-BF0AEFCDCBF3}"/>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8AF15FB5-91DC-97A9-6EE1-E8B0C5D1E10F}"/>
                </a:ext>
              </a:extLst>
            </p:cNvPr>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9" name="ColorBlock">
              <a:extLst>
                <a:ext uri="{FF2B5EF4-FFF2-40B4-BE49-F238E27FC236}">
                  <a16:creationId xmlns:a16="http://schemas.microsoft.com/office/drawing/2014/main" id="{4940E74C-47DB-1EA1-1795-5F2043B6AD5E}"/>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0" name="TypeText">
              <a:extLst>
                <a:ext uri="{FF2B5EF4-FFF2-40B4-BE49-F238E27FC236}">
                  <a16:creationId xmlns:a16="http://schemas.microsoft.com/office/drawing/2014/main" id="{5811AFC6-9C44-C19D-0C47-5C41A0317E05}"/>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en-AU">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Open Question</a:t>
              </a:r>
              <a:endParaRPr lang="x-none">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TipText">
              <a:extLst>
                <a:ext uri="{FF2B5EF4-FFF2-40B4-BE49-F238E27FC236}">
                  <a16:creationId xmlns:a16="http://schemas.microsoft.com/office/drawing/2014/main" id="{7B8072F7-E6BC-55B8-89B8-DDC5015A8FB4}"/>
                </a:ext>
              </a:extLst>
            </p:cNvPr>
            <p:cNvSpPr txBox="1"/>
            <p:nvPr>
              <p:custDataLst>
                <p:tags r:id="rId10"/>
              </p:custDataLst>
            </p:nvPr>
          </p:nvSpPr>
          <p:spPr>
            <a:xfrm>
              <a:off x="2173605" y="109220"/>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10</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D0E07970-EDEB-77A9-636B-E58F90F5812A}"/>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7484576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Answer</a:t>
            </a:r>
          </a:p>
        </p:txBody>
      </p:sp>
      <p:sp>
        <p:nvSpPr>
          <p:cNvPr id="3" name="Content Placeholder 2"/>
          <p:cNvSpPr>
            <a:spLocks noGrp="1"/>
          </p:cNvSpPr>
          <p:nvPr>
            <p:ph idx="1"/>
          </p:nvPr>
        </p:nvSpPr>
        <p:spPr/>
        <p:txBody>
          <a:bodyPr>
            <a:normAutofit/>
          </a:bodyPr>
          <a:lstStyle/>
          <a:p>
            <a:r>
              <a:rPr lang="en-GB" sz="3200" dirty="0"/>
              <a:t>They can build out backend IT infrastructure on the cloud using IaaS, and use it to build its own development platform and application. </a:t>
            </a:r>
          </a:p>
          <a:p>
            <a:r>
              <a:rPr lang="en-GB" sz="3200" dirty="0"/>
              <a:t>The organization's IT team would have complete control over operating systems and server configurations, but also bear the burden of managing and maintaining them, along with the development platform and applications that run on them.</a:t>
            </a:r>
          </a:p>
        </p:txBody>
      </p:sp>
    </p:spTree>
    <p:extLst>
      <p:ext uri="{BB962C8B-B14F-4D97-AF65-F5344CB8AC3E}">
        <p14:creationId xmlns:p14="http://schemas.microsoft.com/office/powerpoint/2010/main" val="4107779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3035" y="0"/>
            <a:ext cx="8785885" cy="678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71708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Platform as a Service (PAAS)</a:t>
            </a:r>
          </a:p>
        </p:txBody>
      </p:sp>
    </p:spTree>
    <p:extLst>
      <p:ext uri="{BB962C8B-B14F-4D97-AF65-F5344CB8AC3E}">
        <p14:creationId xmlns:p14="http://schemas.microsoft.com/office/powerpoint/2010/main" val="702066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as a Service (PAAS) - 1</a:t>
            </a:r>
          </a:p>
        </p:txBody>
      </p:sp>
      <p:sp>
        <p:nvSpPr>
          <p:cNvPr id="3" name="Content Placeholder 2"/>
          <p:cNvSpPr>
            <a:spLocks noGrp="1"/>
          </p:cNvSpPr>
          <p:nvPr>
            <p:ph idx="1"/>
          </p:nvPr>
        </p:nvSpPr>
        <p:spPr/>
        <p:txBody>
          <a:bodyPr>
            <a:normAutofit/>
          </a:bodyPr>
          <a:lstStyle/>
          <a:p>
            <a:r>
              <a:rPr lang="en-GB" sz="3600" dirty="0"/>
              <a:t>Platform as a Service is software that provides access to development tools, APIs, and deployment instruments</a:t>
            </a:r>
          </a:p>
          <a:p>
            <a:r>
              <a:rPr lang="en-GB" sz="3600" dirty="0"/>
              <a:t>Users receive access to virtual development environments and Cloud storage, where they can build, test, and run applications.</a:t>
            </a:r>
          </a:p>
        </p:txBody>
      </p:sp>
    </p:spTree>
    <p:extLst>
      <p:ext uri="{BB962C8B-B14F-4D97-AF65-F5344CB8AC3E}">
        <p14:creationId xmlns:p14="http://schemas.microsoft.com/office/powerpoint/2010/main" val="3617610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deployment models (1)</a:t>
            </a:r>
          </a:p>
        </p:txBody>
      </p:sp>
      <p:sp>
        <p:nvSpPr>
          <p:cNvPr id="3" name="Content Placeholder 2"/>
          <p:cNvSpPr>
            <a:spLocks noGrp="1"/>
          </p:cNvSpPr>
          <p:nvPr>
            <p:ph idx="1"/>
          </p:nvPr>
        </p:nvSpPr>
        <p:spPr/>
        <p:txBody>
          <a:bodyPr>
            <a:normAutofit fontScale="92500" lnSpcReduction="20000"/>
          </a:bodyPr>
          <a:lstStyle/>
          <a:p>
            <a:r>
              <a:rPr lang="en-GB" dirty="0"/>
              <a:t>Public clouds</a:t>
            </a:r>
          </a:p>
          <a:p>
            <a:pPr lvl="1"/>
            <a:r>
              <a:rPr lang="en-GB" dirty="0"/>
              <a:t>Provide their services on servers and storage on the Internet. </a:t>
            </a:r>
          </a:p>
          <a:p>
            <a:pPr lvl="1"/>
            <a:r>
              <a:rPr lang="en-GB" dirty="0"/>
              <a:t>These are operated by third-party companies, who handle and control all the hardware, software, and the general infrastructure. </a:t>
            </a:r>
          </a:p>
          <a:p>
            <a:pPr lvl="1"/>
            <a:r>
              <a:rPr lang="en-GB" dirty="0"/>
              <a:t>Clients access services through accounts that can be accessed by just about anyone.</a:t>
            </a:r>
          </a:p>
          <a:p>
            <a:r>
              <a:rPr lang="en-GB" dirty="0"/>
              <a:t>Private clouds</a:t>
            </a:r>
          </a:p>
          <a:p>
            <a:pPr lvl="1"/>
            <a:r>
              <a:rPr lang="en-GB" dirty="0"/>
              <a:t>Are reserved for specific clientele, usually one business or organization. </a:t>
            </a:r>
          </a:p>
          <a:p>
            <a:pPr lvl="1"/>
            <a:r>
              <a:rPr lang="en-GB" dirty="0"/>
              <a:t>The firm's data service </a:t>
            </a:r>
            <a:r>
              <a:rPr lang="en-GB" dirty="0" err="1"/>
              <a:t>center</a:t>
            </a:r>
            <a:r>
              <a:rPr lang="en-GB" dirty="0"/>
              <a:t> may host the cloud computing service. </a:t>
            </a:r>
          </a:p>
          <a:p>
            <a:pPr lvl="1"/>
            <a:r>
              <a:rPr lang="en-GB" dirty="0"/>
              <a:t>Many private cloud computing services are provided on a private network.</a:t>
            </a:r>
          </a:p>
          <a:p>
            <a:r>
              <a:rPr lang="en-GB" dirty="0"/>
              <a:t>Hybrid clouds </a:t>
            </a:r>
          </a:p>
          <a:p>
            <a:pPr lvl="1"/>
            <a:r>
              <a:rPr lang="en-GB" dirty="0"/>
              <a:t>A combination of both public and private services. </a:t>
            </a:r>
          </a:p>
          <a:p>
            <a:pPr lvl="1"/>
            <a:r>
              <a:rPr lang="en-GB" dirty="0"/>
              <a:t>This type of model allows the user more flexibility and helps optimize the user's infrastructure and security.</a:t>
            </a:r>
          </a:p>
        </p:txBody>
      </p:sp>
    </p:spTree>
    <p:extLst>
      <p:ext uri="{BB962C8B-B14F-4D97-AF65-F5344CB8AC3E}">
        <p14:creationId xmlns:p14="http://schemas.microsoft.com/office/powerpoint/2010/main" val="146606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as a Service (PAAS)</a:t>
            </a:r>
          </a:p>
        </p:txBody>
      </p:sp>
      <p:sp>
        <p:nvSpPr>
          <p:cNvPr id="3" name="Content Placeholder 2"/>
          <p:cNvSpPr>
            <a:spLocks noGrp="1"/>
          </p:cNvSpPr>
          <p:nvPr>
            <p:ph idx="1"/>
          </p:nvPr>
        </p:nvSpPr>
        <p:spPr/>
        <p:txBody>
          <a:bodyPr>
            <a:normAutofit/>
          </a:bodyPr>
          <a:lstStyle/>
          <a:p>
            <a:r>
              <a:rPr lang="en-GB" sz="3600" dirty="0"/>
              <a:t>Platform as a Service is software that provides access to </a:t>
            </a:r>
            <a:r>
              <a:rPr lang="en-GB" sz="3600" dirty="0">
                <a:solidFill>
                  <a:srgbClr val="FF0000"/>
                </a:solidFill>
              </a:rPr>
              <a:t>development tools, APIs, and deployment instruments</a:t>
            </a:r>
          </a:p>
          <a:p>
            <a:r>
              <a:rPr lang="en-GB" sz="3600" dirty="0"/>
              <a:t>Users receive access to virtual development environments and Cloud storage, where they can </a:t>
            </a:r>
            <a:r>
              <a:rPr lang="en-GB" sz="3600" dirty="0">
                <a:solidFill>
                  <a:srgbClr val="FF0000"/>
                </a:solidFill>
              </a:rPr>
              <a:t>build, test, and run applications</a:t>
            </a:r>
            <a:r>
              <a:rPr lang="en-GB" sz="3600" dirty="0"/>
              <a:t>.</a:t>
            </a:r>
          </a:p>
        </p:txBody>
      </p:sp>
    </p:spTree>
    <p:extLst>
      <p:ext uri="{BB962C8B-B14F-4D97-AF65-F5344CB8AC3E}">
        <p14:creationId xmlns:p14="http://schemas.microsoft.com/office/powerpoint/2010/main" val="38253849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Platform as a Service (PAAS) - 2</a:t>
            </a:r>
          </a:p>
        </p:txBody>
      </p:sp>
      <p:sp>
        <p:nvSpPr>
          <p:cNvPr id="5" name="内容占位符 4"/>
          <p:cNvSpPr>
            <a:spLocks noGrp="1"/>
          </p:cNvSpPr>
          <p:nvPr>
            <p:ph idx="1"/>
          </p:nvPr>
        </p:nvSpPr>
        <p:spPr/>
        <p:txBody>
          <a:bodyPr vert="horz" lIns="91440" tIns="45720" rIns="91440" bIns="45720" rtlCol="0">
            <a:normAutofit/>
          </a:bodyPr>
          <a:lstStyle/>
          <a:p>
            <a:pPr>
              <a:spcAft>
                <a:spcPts val="800"/>
              </a:spcAft>
            </a:pPr>
            <a:r>
              <a:rPr lang="en-GB" sz="3600" dirty="0"/>
              <a:t>Platform is hosted by third-party providers and made available to users through the internet</a:t>
            </a:r>
          </a:p>
          <a:p>
            <a:pPr>
              <a:spcAft>
                <a:spcPts val="800"/>
              </a:spcAft>
            </a:pPr>
            <a:r>
              <a:rPr lang="en-GB" sz="3600" dirty="0"/>
              <a:t>PaaS providers host the hardware and software on their infrastructure, thereby releasing customers from any obligation to install in-house hardware and software to develop or run a new application</a:t>
            </a:r>
          </a:p>
          <a:p>
            <a:pPr>
              <a:spcAft>
                <a:spcPts val="800"/>
              </a:spcAft>
            </a:pPr>
            <a:endParaRPr lang="en-US" sz="3600" dirty="0"/>
          </a:p>
        </p:txBody>
      </p:sp>
    </p:spTree>
    <p:extLst>
      <p:ext uri="{BB962C8B-B14F-4D97-AF65-F5344CB8AC3E}">
        <p14:creationId xmlns:p14="http://schemas.microsoft.com/office/powerpoint/2010/main" val="28679448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as a Service (PAAS) - 3</a:t>
            </a:r>
          </a:p>
        </p:txBody>
      </p:sp>
      <p:sp>
        <p:nvSpPr>
          <p:cNvPr id="3" name="Content Placeholder 2"/>
          <p:cNvSpPr>
            <a:spLocks noGrp="1"/>
          </p:cNvSpPr>
          <p:nvPr>
            <p:ph idx="1"/>
          </p:nvPr>
        </p:nvSpPr>
        <p:spPr/>
        <p:txBody>
          <a:bodyPr>
            <a:normAutofit/>
          </a:bodyPr>
          <a:lstStyle/>
          <a:p>
            <a:r>
              <a:rPr lang="en-GB" sz="3600" dirty="0"/>
              <a:t>The consumer does not manage or control the underlying cloud infrastructure including network, servers, operating systems, or storage</a:t>
            </a:r>
          </a:p>
          <a:p>
            <a:r>
              <a:rPr lang="en-GB" sz="3600" dirty="0"/>
              <a:t>The consumer has control over the deployed applications and possibly configuration settings for the application-hosting environment</a:t>
            </a:r>
          </a:p>
          <a:p>
            <a:endParaRPr lang="en-GB" sz="3600" dirty="0"/>
          </a:p>
        </p:txBody>
      </p:sp>
    </p:spTree>
    <p:extLst>
      <p:ext uri="{BB962C8B-B14F-4D97-AF65-F5344CB8AC3E}">
        <p14:creationId xmlns:p14="http://schemas.microsoft.com/office/powerpoint/2010/main" val="15408586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097CD-B776-2168-9B8A-E05319782A2E}"/>
              </a:ext>
            </a:extLst>
          </p:cNvPr>
          <p:cNvSpPr>
            <a:spLocks noGrp="1"/>
          </p:cNvSpPr>
          <p:nvPr>
            <p:ph type="title"/>
          </p:nvPr>
        </p:nvSpPr>
        <p:spPr/>
        <p:txBody>
          <a:bodyPr/>
          <a:lstStyle/>
          <a:p>
            <a:r>
              <a:rPr lang="en-AU" dirty="0"/>
              <a:t>What is platform</a:t>
            </a:r>
            <a:endParaRPr lang="x-none" dirty="0"/>
          </a:p>
        </p:txBody>
      </p:sp>
      <p:sp>
        <p:nvSpPr>
          <p:cNvPr id="3" name="内容占位符 2">
            <a:extLst>
              <a:ext uri="{FF2B5EF4-FFF2-40B4-BE49-F238E27FC236}">
                <a16:creationId xmlns:a16="http://schemas.microsoft.com/office/drawing/2014/main" id="{610236FD-2C09-6FF9-1595-C28733D3676C}"/>
              </a:ext>
            </a:extLst>
          </p:cNvPr>
          <p:cNvSpPr>
            <a:spLocks noGrp="1"/>
          </p:cNvSpPr>
          <p:nvPr>
            <p:ph idx="1"/>
          </p:nvPr>
        </p:nvSpPr>
        <p:spPr/>
        <p:txBody>
          <a:bodyPr>
            <a:normAutofit lnSpcReduction="10000"/>
          </a:bodyPr>
          <a:lstStyle/>
          <a:p>
            <a:r>
              <a:rPr lang="en-US" sz="3600" dirty="0"/>
              <a:t>Cloud-based platform for developing, running, managing applications</a:t>
            </a:r>
          </a:p>
          <a:p>
            <a:pPr lvl="1"/>
            <a:r>
              <a:rPr lang="en-GB" sz="3600" dirty="0"/>
              <a:t>hardware and software</a:t>
            </a:r>
          </a:p>
          <a:p>
            <a:pPr lvl="2"/>
            <a:r>
              <a:rPr lang="en-GB" sz="3200" dirty="0"/>
              <a:t>servers for development, testing and deployment</a:t>
            </a:r>
          </a:p>
          <a:p>
            <a:pPr lvl="2"/>
            <a:r>
              <a:rPr lang="en-GB" sz="3200" dirty="0"/>
              <a:t>operating system (OS) software</a:t>
            </a:r>
          </a:p>
          <a:p>
            <a:pPr lvl="2"/>
            <a:r>
              <a:rPr lang="en-GB" sz="3200" dirty="0"/>
              <a:t>storage, networking, databases, middleware, runtimes, frameworks, </a:t>
            </a:r>
          </a:p>
          <a:p>
            <a:pPr lvl="2"/>
            <a:r>
              <a:rPr lang="en-GB" sz="3200" dirty="0"/>
              <a:t>development tools</a:t>
            </a:r>
          </a:p>
          <a:p>
            <a:pPr lvl="2"/>
            <a:r>
              <a:rPr lang="en-GB" sz="3200" dirty="0"/>
              <a:t>…</a:t>
            </a:r>
          </a:p>
          <a:p>
            <a:pPr lvl="1"/>
            <a:endParaRPr lang="x-none" sz="3200" dirty="0"/>
          </a:p>
        </p:txBody>
      </p:sp>
    </p:spTree>
    <p:extLst>
      <p:ext uri="{BB962C8B-B14F-4D97-AF65-F5344CB8AC3E}">
        <p14:creationId xmlns:p14="http://schemas.microsoft.com/office/powerpoint/2010/main" val="29762887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097CD-B776-2168-9B8A-E05319782A2E}"/>
              </a:ext>
            </a:extLst>
          </p:cNvPr>
          <p:cNvSpPr>
            <a:spLocks noGrp="1"/>
          </p:cNvSpPr>
          <p:nvPr>
            <p:ph type="title"/>
          </p:nvPr>
        </p:nvSpPr>
        <p:spPr/>
        <p:txBody>
          <a:bodyPr/>
          <a:lstStyle/>
          <a:p>
            <a:r>
              <a:rPr lang="en-AU" dirty="0"/>
              <a:t>What is platform</a:t>
            </a:r>
            <a:endParaRPr lang="x-none" dirty="0"/>
          </a:p>
        </p:txBody>
      </p:sp>
      <p:sp>
        <p:nvSpPr>
          <p:cNvPr id="3" name="内容占位符 2">
            <a:extLst>
              <a:ext uri="{FF2B5EF4-FFF2-40B4-BE49-F238E27FC236}">
                <a16:creationId xmlns:a16="http://schemas.microsoft.com/office/drawing/2014/main" id="{610236FD-2C09-6FF9-1595-C28733D3676C}"/>
              </a:ext>
            </a:extLst>
          </p:cNvPr>
          <p:cNvSpPr>
            <a:spLocks noGrp="1"/>
          </p:cNvSpPr>
          <p:nvPr>
            <p:ph idx="1"/>
          </p:nvPr>
        </p:nvSpPr>
        <p:spPr/>
        <p:txBody>
          <a:bodyPr>
            <a:normAutofit lnSpcReduction="10000"/>
          </a:bodyPr>
          <a:lstStyle/>
          <a:p>
            <a:r>
              <a:rPr lang="en-US" sz="3600" dirty="0"/>
              <a:t>Cloud-based platform for developing, running, managing applications</a:t>
            </a:r>
          </a:p>
          <a:p>
            <a:pPr lvl="1"/>
            <a:r>
              <a:rPr lang="en-GB" sz="3600" dirty="0">
                <a:solidFill>
                  <a:srgbClr val="FF0000"/>
                </a:solidFill>
              </a:rPr>
              <a:t>hardware and software</a:t>
            </a:r>
          </a:p>
          <a:p>
            <a:pPr lvl="2"/>
            <a:r>
              <a:rPr lang="en-GB" sz="3200" dirty="0"/>
              <a:t>servers for development, testing and deployment</a:t>
            </a:r>
          </a:p>
          <a:p>
            <a:pPr lvl="2"/>
            <a:r>
              <a:rPr lang="en-GB" sz="3200" dirty="0"/>
              <a:t>operating system (OS) software</a:t>
            </a:r>
          </a:p>
          <a:p>
            <a:pPr lvl="2"/>
            <a:r>
              <a:rPr lang="en-GB" sz="3200" dirty="0"/>
              <a:t>storage, networking, databases, middleware, runtimes, frameworks, </a:t>
            </a:r>
          </a:p>
          <a:p>
            <a:pPr lvl="2"/>
            <a:r>
              <a:rPr lang="en-GB" sz="3200" dirty="0"/>
              <a:t>development tools</a:t>
            </a:r>
          </a:p>
          <a:p>
            <a:pPr lvl="2"/>
            <a:r>
              <a:rPr lang="en-GB" sz="3200" dirty="0"/>
              <a:t>…</a:t>
            </a:r>
          </a:p>
          <a:p>
            <a:pPr lvl="1"/>
            <a:endParaRPr lang="x-none" sz="3200" dirty="0"/>
          </a:p>
        </p:txBody>
      </p:sp>
    </p:spTree>
    <p:extLst>
      <p:ext uri="{BB962C8B-B14F-4D97-AF65-F5344CB8AC3E}">
        <p14:creationId xmlns:p14="http://schemas.microsoft.com/office/powerpoint/2010/main" val="351370079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is platform provided</a:t>
            </a:r>
          </a:p>
        </p:txBody>
      </p:sp>
      <p:sp>
        <p:nvSpPr>
          <p:cNvPr id="3" name="Content Placeholder 2"/>
          <p:cNvSpPr>
            <a:spLocks noGrp="1"/>
          </p:cNvSpPr>
          <p:nvPr>
            <p:ph idx="1"/>
          </p:nvPr>
        </p:nvSpPr>
        <p:spPr/>
        <p:txBody>
          <a:bodyPr>
            <a:normAutofit/>
          </a:bodyPr>
          <a:lstStyle/>
          <a:p>
            <a:r>
              <a:rPr lang="en-GB" dirty="0"/>
              <a:t>PaaS provides a </a:t>
            </a:r>
            <a:r>
              <a:rPr lang="en-GB" dirty="0">
                <a:solidFill>
                  <a:srgbClr val="FF0000"/>
                </a:solidFill>
              </a:rPr>
              <a:t>virtual runtime environment </a:t>
            </a:r>
            <a:r>
              <a:rPr lang="en-GB" dirty="0"/>
              <a:t>through which users can acquire space to develop and test various applications.</a:t>
            </a:r>
          </a:p>
          <a:p>
            <a:r>
              <a:rPr lang="en-GB" dirty="0"/>
              <a:t>The cloud services provider hosts, manages and maintains all the hardware and software included in the platform as well as related services for security, operating system and software upgrades, backups and more.</a:t>
            </a:r>
          </a:p>
          <a:p>
            <a:r>
              <a:rPr lang="en-GB" dirty="0"/>
              <a:t>Users access the PaaS through a graphical user interface (GUI), where development teams can collaborate on all their work across the entire application lifecycle including coding, integration, testing, delivery, deployment, and feedback. </a:t>
            </a:r>
          </a:p>
          <a:p>
            <a:endParaRPr lang="en-GB" dirty="0"/>
          </a:p>
        </p:txBody>
      </p:sp>
    </p:spTree>
    <p:extLst>
      <p:ext uri="{BB962C8B-B14F-4D97-AF65-F5344CB8AC3E}">
        <p14:creationId xmlns:p14="http://schemas.microsoft.com/office/powerpoint/2010/main" val="229670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PaaS characteristics</a:t>
            </a:r>
          </a:p>
        </p:txBody>
      </p:sp>
      <p:sp>
        <p:nvSpPr>
          <p:cNvPr id="3" name="Content Placeholder 2"/>
          <p:cNvSpPr>
            <a:spLocks noGrp="1"/>
          </p:cNvSpPr>
          <p:nvPr>
            <p:ph idx="1"/>
          </p:nvPr>
        </p:nvSpPr>
        <p:spPr/>
        <p:txBody>
          <a:bodyPr>
            <a:normAutofit/>
          </a:bodyPr>
          <a:lstStyle/>
          <a:p>
            <a:r>
              <a:rPr lang="en-GB" dirty="0"/>
              <a:t>Users are provided with a platform for developing applications hosted in the Cloud</a:t>
            </a:r>
          </a:p>
          <a:p>
            <a:pPr lvl="1"/>
            <a:r>
              <a:rPr lang="en-GB" dirty="0"/>
              <a:t>Services to develop, test, deploy, host and maintain applications</a:t>
            </a:r>
          </a:p>
          <a:p>
            <a:pPr lvl="1"/>
            <a:r>
              <a:rPr lang="en-GB" dirty="0"/>
              <a:t>Users can use Web based user interface creation tools help to modify, create, deploy and test different UI scenarios</a:t>
            </a:r>
          </a:p>
          <a:p>
            <a:r>
              <a:rPr lang="en-GB" dirty="0"/>
              <a:t>Same development application could be utilized by many users</a:t>
            </a:r>
          </a:p>
          <a:p>
            <a:r>
              <a:rPr lang="en-GB" dirty="0"/>
              <a:t>Support for development team collaboration</a:t>
            </a:r>
          </a:p>
          <a:p>
            <a:r>
              <a:rPr lang="en-GB" dirty="0"/>
              <a:t>Tools available to handle billing and subscription management</a:t>
            </a:r>
          </a:p>
          <a:p>
            <a:r>
              <a:rPr lang="en-GB" dirty="0"/>
              <a:t>It consumes cloud infrastructure</a:t>
            </a:r>
          </a:p>
        </p:txBody>
      </p:sp>
    </p:spTree>
    <p:extLst>
      <p:ext uri="{BB962C8B-B14F-4D97-AF65-F5344CB8AC3E}">
        <p14:creationId xmlns:p14="http://schemas.microsoft.com/office/powerpoint/2010/main" val="16390555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 activities in PaaS</a:t>
            </a:r>
          </a:p>
        </p:txBody>
      </p:sp>
      <p:sp>
        <p:nvSpPr>
          <p:cNvPr id="3" name="Content Placeholder 2"/>
          <p:cNvSpPr>
            <a:spLocks noGrp="1"/>
          </p:cNvSpPr>
          <p:nvPr>
            <p:ph idx="1"/>
          </p:nvPr>
        </p:nvSpPr>
        <p:spPr/>
        <p:txBody>
          <a:bodyPr>
            <a:normAutofit/>
          </a:bodyPr>
          <a:lstStyle/>
          <a:p>
            <a:r>
              <a:rPr lang="en-GB" sz="3600" dirty="0">
                <a:solidFill>
                  <a:srgbClr val="FF0000"/>
                </a:solidFill>
              </a:rPr>
              <a:t>Tests </a:t>
            </a:r>
            <a:r>
              <a:rPr lang="en-GB" sz="3600" dirty="0"/>
              <a:t>cloud based solutions and cloud services </a:t>
            </a:r>
          </a:p>
          <a:p>
            <a:r>
              <a:rPr lang="en-GB" sz="3600" dirty="0">
                <a:solidFill>
                  <a:srgbClr val="FF0000"/>
                </a:solidFill>
              </a:rPr>
              <a:t>Develops </a:t>
            </a:r>
            <a:r>
              <a:rPr lang="en-GB" sz="3600" dirty="0"/>
              <a:t>cloud based solutions and cloud services </a:t>
            </a:r>
          </a:p>
          <a:p>
            <a:r>
              <a:rPr lang="en-GB" sz="3600" dirty="0">
                <a:solidFill>
                  <a:srgbClr val="FF0000"/>
                </a:solidFill>
              </a:rPr>
              <a:t>Manages </a:t>
            </a:r>
            <a:r>
              <a:rPr lang="en-GB" sz="3600" dirty="0"/>
              <a:t>cloud based solutions and cloud services </a:t>
            </a:r>
          </a:p>
          <a:p>
            <a:r>
              <a:rPr lang="en-GB" sz="3600" dirty="0">
                <a:solidFill>
                  <a:srgbClr val="FF0000"/>
                </a:solidFill>
              </a:rPr>
              <a:t>Deploys</a:t>
            </a:r>
            <a:r>
              <a:rPr lang="en-GB" sz="3600" dirty="0"/>
              <a:t> cloud based solutions and cloud services </a:t>
            </a:r>
          </a:p>
        </p:txBody>
      </p:sp>
    </p:spTree>
    <p:extLst>
      <p:ext uri="{BB962C8B-B14F-4D97-AF65-F5344CB8AC3E}">
        <p14:creationId xmlns:p14="http://schemas.microsoft.com/office/powerpoint/2010/main" val="23388244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Typical level of control granted to cloud user in PaaS</a:t>
            </a:r>
          </a:p>
        </p:txBody>
      </p:sp>
      <p:sp>
        <p:nvSpPr>
          <p:cNvPr id="3" name="Content Placeholder 2"/>
          <p:cNvSpPr>
            <a:spLocks noGrp="1"/>
          </p:cNvSpPr>
          <p:nvPr>
            <p:ph idx="1"/>
          </p:nvPr>
        </p:nvSpPr>
        <p:spPr/>
        <p:txBody>
          <a:bodyPr>
            <a:normAutofit/>
          </a:bodyPr>
          <a:lstStyle/>
          <a:p>
            <a:r>
              <a:rPr lang="en-GB" sz="4000" dirty="0"/>
              <a:t>Limited administrative</a:t>
            </a:r>
          </a:p>
        </p:txBody>
      </p:sp>
    </p:spTree>
    <p:extLst>
      <p:ext uri="{BB962C8B-B14F-4D97-AF65-F5344CB8AC3E}">
        <p14:creationId xmlns:p14="http://schemas.microsoft.com/office/powerpoint/2010/main" val="41009724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provider activities in PaaS</a:t>
            </a:r>
          </a:p>
        </p:txBody>
      </p:sp>
      <p:sp>
        <p:nvSpPr>
          <p:cNvPr id="3" name="Content Placeholder 2"/>
          <p:cNvSpPr>
            <a:spLocks noGrp="1"/>
          </p:cNvSpPr>
          <p:nvPr>
            <p:ph idx="1"/>
          </p:nvPr>
        </p:nvSpPr>
        <p:spPr/>
        <p:txBody>
          <a:bodyPr>
            <a:normAutofit/>
          </a:bodyPr>
          <a:lstStyle/>
          <a:p>
            <a:r>
              <a:rPr lang="en-GB" sz="4000" dirty="0"/>
              <a:t>Pre-configure platform </a:t>
            </a:r>
          </a:p>
          <a:p>
            <a:r>
              <a:rPr lang="en-GB" sz="4000" dirty="0"/>
              <a:t>Provision underlying infrastructure, middleware and other required IT resources </a:t>
            </a:r>
          </a:p>
          <a:p>
            <a:r>
              <a:rPr lang="en-GB" sz="4000" dirty="0"/>
              <a:t>Monitor usage by a consumer of the cloud</a:t>
            </a:r>
          </a:p>
        </p:txBody>
      </p:sp>
    </p:spTree>
    <p:extLst>
      <p:ext uri="{BB962C8B-B14F-4D97-AF65-F5344CB8AC3E}">
        <p14:creationId xmlns:p14="http://schemas.microsoft.com/office/powerpoint/2010/main" val="13716511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TYPE" val="Polling"/>
  <p:tag name="RAINPROBLEM" val="Polling"/>
  <p:tag name="ANONYMOUSPOLLING" val="False"/>
  <p:tag name="PROBLEMSCORE" val="0.0"/>
</p:tagLst>
</file>

<file path=ppt/tags/tag1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6.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olling"/>
  <p:tag name="RAINPROBLEM" val="Polling"/>
  <p:tag name="ANONYMOUSPOLLING" val="False"/>
  <p:tag name="PROBLEMSCORE" val="0.0"/>
</p:tagLst>
</file>

<file path=ppt/tags/tag3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Polling"/>
</p:tagLst>
</file>

<file path=ppt/tags/tag3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4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5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5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58.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Polling"/>
</p:tagLst>
</file>

<file path=ppt/tags/tag6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TYPE" val="Polling"/>
  <p:tag name="RAINPROBLEM" val="Polling"/>
  <p:tag name="ANONYMOUSPOLLING" val="False"/>
  <p:tag name="PROBLEMSCORE" val="0.0"/>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Polling"/>
</p:tagLst>
</file>

<file path=ppt/tags/tag7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7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7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8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8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90.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6473</TotalTime>
  <Words>5989</Words>
  <Application>Microsoft Office PowerPoint</Application>
  <PresentationFormat>宽屏</PresentationFormat>
  <Paragraphs>646</Paragraphs>
  <Slides>137</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137</vt:i4>
      </vt:variant>
    </vt:vector>
  </HeadingPairs>
  <TitlesOfParts>
    <vt:vector size="145" baseType="lpstr">
      <vt:lpstr>Microsoft Yahei</vt:lpstr>
      <vt:lpstr>Arial</vt:lpstr>
      <vt:lpstr>Calibri</vt:lpstr>
      <vt:lpstr>Calibri Light</vt:lpstr>
      <vt:lpstr>Comic Sans MS</vt:lpstr>
      <vt:lpstr>Times New Roman</vt:lpstr>
      <vt:lpstr>Trebuchet MS</vt:lpstr>
      <vt:lpstr>Office Theme</vt:lpstr>
      <vt:lpstr>Assignment deadlines reminder</vt:lpstr>
      <vt:lpstr>COMP3017  Service Computing</vt:lpstr>
      <vt:lpstr>Module Seven: Hot topics in Service Computing - Cloud - </vt:lpstr>
      <vt:lpstr>Topic 1: Cloud Computing Overview</vt:lpstr>
      <vt:lpstr>Review</vt:lpstr>
      <vt:lpstr>Cloud computing definition</vt:lpstr>
      <vt:lpstr>Cloud computing definition (2)</vt:lpstr>
      <vt:lpstr>Cloud Service Models</vt:lpstr>
      <vt:lpstr>Cloud deployment models (1)</vt:lpstr>
      <vt:lpstr>Cloud deployment models (2)</vt:lpstr>
      <vt:lpstr>Who uses cloud?</vt:lpstr>
      <vt:lpstr>Cloud Computing Characteristics</vt:lpstr>
      <vt:lpstr>What is “cloud”?</vt:lpstr>
      <vt:lpstr>Cloud as symbol used to represent the Internet in these flow charts and diagrams?</vt:lpstr>
      <vt:lpstr>Cloud as a symbol of Internet in diagrams</vt:lpstr>
      <vt:lpstr>Cloud as a metaphor for virtual space</vt:lpstr>
      <vt:lpstr>Evolution of cloud computing</vt:lpstr>
      <vt:lpstr>Cloud computing advantages</vt:lpstr>
      <vt:lpstr>Cost savings</vt:lpstr>
      <vt:lpstr>Money savings</vt:lpstr>
      <vt:lpstr>Time savings</vt:lpstr>
      <vt:lpstr>Minimize management time</vt:lpstr>
      <vt:lpstr>Increased productivity</vt:lpstr>
      <vt:lpstr>Business continuity and disaster recovery </vt:lpstr>
      <vt:lpstr>PowerPoint 演示文稿</vt:lpstr>
      <vt:lpstr>Cloud computing disadvantages</vt:lpstr>
      <vt:lpstr>Cloud computing disadvantages</vt:lpstr>
      <vt:lpstr>Cloud security</vt:lpstr>
      <vt:lpstr>Cloud performance</vt:lpstr>
      <vt:lpstr>End of review</vt:lpstr>
      <vt:lpstr>Limited customization options</vt:lpstr>
      <vt:lpstr>Cost unpredictability</vt:lpstr>
      <vt:lpstr>Lack of capability and expertise</vt:lpstr>
      <vt:lpstr>Compliance with industry laws</vt:lpstr>
      <vt:lpstr>Complicated cloud migration</vt:lpstr>
      <vt:lpstr>IT governance issues</vt:lpstr>
      <vt:lpstr>Vendor lock-in</vt:lpstr>
      <vt:lpstr>Summary (1)</vt:lpstr>
      <vt:lpstr>Summary (2)</vt:lpstr>
      <vt:lpstr>Topic 2: Cloud Service Models</vt:lpstr>
      <vt:lpstr>Intended learning outcomes</vt:lpstr>
      <vt:lpstr>Topic (2) Cloud service models</vt:lpstr>
      <vt:lpstr>Recall our cloud computing definition</vt:lpstr>
      <vt:lpstr>different services available in the cloud</vt:lpstr>
      <vt:lpstr>different services available in the cloud</vt:lpstr>
      <vt:lpstr>Cloud services</vt:lpstr>
      <vt:lpstr>Cloud Service Models</vt:lpstr>
      <vt:lpstr>Cloud service models</vt:lpstr>
      <vt:lpstr>Cloud service models</vt:lpstr>
      <vt:lpstr>'… as a service’ (1)</vt:lpstr>
      <vt:lpstr>'… as a service’ (2) </vt:lpstr>
      <vt:lpstr>'… as a service’ (3)</vt:lpstr>
      <vt:lpstr>'… as a service’ (4)</vt:lpstr>
      <vt:lpstr>IaaS, PaaS, SaaS (1)</vt:lpstr>
      <vt:lpstr>PowerPoint 演示文稿</vt:lpstr>
      <vt:lpstr>IaaS, PaaS, SaaS (2)</vt:lpstr>
      <vt:lpstr>Evolution of cloud service models</vt:lpstr>
      <vt:lpstr>Infrastructure as a Service (IAAS)</vt:lpstr>
      <vt:lpstr>Infrastructure as a Service (IAAS)</vt:lpstr>
      <vt:lpstr>What is infrastructure</vt:lpstr>
      <vt:lpstr>How infrastructure is provided</vt:lpstr>
      <vt:lpstr>IaaS characteristics</vt:lpstr>
      <vt:lpstr>User activities in IaaS</vt:lpstr>
      <vt:lpstr>Typical level of control granted to cloud user in IaaS</vt:lpstr>
      <vt:lpstr>Cloud provider activities in IaaS</vt:lpstr>
      <vt:lpstr>Who manages what in IaaS model</vt:lpstr>
      <vt:lpstr>Vendors of IaaS</vt:lpstr>
      <vt:lpstr> Worldwide IaaS Public Cloud Services Market Share, 2020-2021 (Millions of U.S. Dollars)</vt:lpstr>
      <vt:lpstr>IaaS Example - Amazon Web Services</vt:lpstr>
      <vt:lpstr>AWS Free Usage Tier </vt:lpstr>
      <vt:lpstr>AWS Free Usage Tier </vt:lpstr>
      <vt:lpstr>Amazon Elastic Compute (EC2) Instances</vt:lpstr>
      <vt:lpstr>Amazon Simple Storage Service (S3)</vt:lpstr>
      <vt:lpstr>IaaS Example - IBM Infrastructure</vt:lpstr>
      <vt:lpstr>IaaS Example - Google Cloud Infrastructure</vt:lpstr>
      <vt:lpstr>IaaS use cases (1)</vt:lpstr>
      <vt:lpstr>IaaS use cases (2)</vt:lpstr>
      <vt:lpstr>IaaS use cases (3)</vt:lpstr>
      <vt:lpstr>IaaS use cases (4)</vt:lpstr>
      <vt:lpstr>IaaS use cases (5)</vt:lpstr>
      <vt:lpstr>Discussion</vt:lpstr>
      <vt:lpstr>PowerPoint 演示文稿</vt:lpstr>
      <vt:lpstr>PowerPoint 演示文稿</vt:lpstr>
      <vt:lpstr>Discussion</vt:lpstr>
      <vt:lpstr>PowerPoint 演示文稿</vt:lpstr>
      <vt:lpstr>Answer</vt:lpstr>
      <vt:lpstr>PowerPoint 演示文稿</vt:lpstr>
      <vt:lpstr>Platform as a Service (PAAS)</vt:lpstr>
      <vt:lpstr>Platform as a Service (PAAS) - 1</vt:lpstr>
      <vt:lpstr>Platform as a Service (PAAS)</vt:lpstr>
      <vt:lpstr>Platform as a Service (PAAS) - 2</vt:lpstr>
      <vt:lpstr>Platform as a Service (PAAS) - 3</vt:lpstr>
      <vt:lpstr>What is platform</vt:lpstr>
      <vt:lpstr>What is platform</vt:lpstr>
      <vt:lpstr>How is platform provided</vt:lpstr>
      <vt:lpstr>PaaS characteristics</vt:lpstr>
      <vt:lpstr>User activities in PaaS</vt:lpstr>
      <vt:lpstr>Typical level of control granted to cloud user in PaaS</vt:lpstr>
      <vt:lpstr>Cloud provider activities in PaaS</vt:lpstr>
      <vt:lpstr>Who manages what in PaaS model</vt:lpstr>
      <vt:lpstr>Vendors of PaaS</vt:lpstr>
      <vt:lpstr>PaaS examples - AWS Elastic Beanstalk</vt:lpstr>
      <vt:lpstr>PaaS examples - Apache Stratos</vt:lpstr>
      <vt:lpstr>PaaS use cases (1)</vt:lpstr>
      <vt:lpstr>PaaS use cases (2)</vt:lpstr>
      <vt:lpstr>PaaS use cases (3)</vt:lpstr>
      <vt:lpstr>PaaS use cases (4)</vt:lpstr>
      <vt:lpstr>Discussion</vt:lpstr>
      <vt:lpstr>PowerPoint 演示文稿</vt:lpstr>
      <vt:lpstr>PowerPoint 演示文稿</vt:lpstr>
      <vt:lpstr>Discussion</vt:lpstr>
      <vt:lpstr>PowerPoint 演示文稿</vt:lpstr>
      <vt:lpstr>Answer</vt:lpstr>
      <vt:lpstr>PowerPoint 演示文稿</vt:lpstr>
      <vt:lpstr>Software as a Service (SAAS)</vt:lpstr>
      <vt:lpstr>Software as a Service (SAAS)</vt:lpstr>
      <vt:lpstr>What is software</vt:lpstr>
      <vt:lpstr>How is software provided</vt:lpstr>
      <vt:lpstr>SaaS characteristics</vt:lpstr>
      <vt:lpstr>User activities in SaaS</vt:lpstr>
      <vt:lpstr>Typical level of control granted to cloud user in SaaS</vt:lpstr>
      <vt:lpstr>Cloud provider activities in SaaS</vt:lpstr>
      <vt:lpstr>Who manages what in SaaS model</vt:lpstr>
      <vt:lpstr>Vendors of SaaS</vt:lpstr>
      <vt:lpstr>Examples of SaaS - Microsoft Office 365</vt:lpstr>
      <vt:lpstr>Examples of SaaS - Salesforce</vt:lpstr>
      <vt:lpstr>SaaS use cases (1)</vt:lpstr>
      <vt:lpstr>SaaS use cases (2)</vt:lpstr>
      <vt:lpstr>SaaS use cases (3)</vt:lpstr>
      <vt:lpstr>Discussion</vt:lpstr>
      <vt:lpstr>PowerPoint 演示文稿</vt:lpstr>
      <vt:lpstr>PowerPoint 演示文稿</vt:lpstr>
      <vt:lpstr>Discussion</vt:lpstr>
      <vt:lpstr>PowerPoint 演示文稿</vt:lpstr>
      <vt:lpstr>Answer</vt:lpstr>
      <vt:lpstr>PowerPoint 演示文稿</vt:lpstr>
      <vt:lpstr>… as a service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COMP3017_Spring2023_Module 7_part 2</dc:title>
  <dc:creator>Joanna Siebert</dc:creator>
  <cp:lastModifiedBy>刘玄昊</cp:lastModifiedBy>
  <cp:revision>415</cp:revision>
  <cp:lastPrinted>2023-02-18T04:32:49Z</cp:lastPrinted>
  <dcterms:created xsi:type="dcterms:W3CDTF">2020-03-15T08:11:10Z</dcterms:created>
  <dcterms:modified xsi:type="dcterms:W3CDTF">2023-04-22T14:09:00Z</dcterms:modified>
</cp:coreProperties>
</file>